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3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4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5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drawings/drawing6.xml" ContentType="application/vnd.openxmlformats-officedocument.drawingml.chartshapes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58" r:id="rId3"/>
    <p:sldId id="468" r:id="rId4"/>
    <p:sldId id="257" r:id="rId5"/>
    <p:sldId id="278" r:id="rId6"/>
    <p:sldId id="469" r:id="rId7"/>
    <p:sldId id="279" r:id="rId8"/>
    <p:sldId id="486" r:id="rId9"/>
    <p:sldId id="482" r:id="rId10"/>
    <p:sldId id="282" r:id="rId11"/>
    <p:sldId id="286" r:id="rId12"/>
    <p:sldId id="470" r:id="rId13"/>
    <p:sldId id="483" r:id="rId14"/>
    <p:sldId id="471" r:id="rId15"/>
    <p:sldId id="472" r:id="rId16"/>
    <p:sldId id="473" r:id="rId17"/>
    <p:sldId id="474" r:id="rId18"/>
    <p:sldId id="488" r:id="rId19"/>
    <p:sldId id="475" r:id="rId20"/>
    <p:sldId id="484" r:id="rId21"/>
    <p:sldId id="476" r:id="rId22"/>
    <p:sldId id="477" r:id="rId23"/>
    <p:sldId id="489" r:id="rId24"/>
    <p:sldId id="485" r:id="rId25"/>
    <p:sldId id="479" r:id="rId26"/>
    <p:sldId id="480" r:id="rId27"/>
    <p:sldId id="48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CC"/>
    <a:srgbClr val="7F7F7F"/>
    <a:srgbClr val="4FB2E7"/>
    <a:srgbClr val="6CDEF5"/>
    <a:srgbClr val="81FDFE"/>
    <a:srgbClr val="87C0EB"/>
    <a:srgbClr val="FAA93A"/>
    <a:srgbClr val="63BE7B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4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5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chartUserShapes" Target="../drawings/drawing6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Offline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FMCG</c:v>
                </c:pt>
              </c:strCache>
            </c:strRef>
          </c:tx>
          <c:spPr>
            <a:ln w="57150" cap="rnd">
              <a:solidFill>
                <a:srgbClr val="7F7F7F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rgbClr val="7F7F7F"/>
              </a:solidFill>
              <a:ln w="57150">
                <a:solidFill>
                  <a:srgbClr val="7F7F7F"/>
                </a:solidFill>
                <a:prstDash val="sysDot"/>
              </a:ln>
              <a:effectLst/>
            </c:spPr>
          </c:marker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-5.412687244905845E-2</c:v>
                </c:pt>
                <c:pt idx="1">
                  <c:v>-3.7623170781085569E-2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75-4CCF-855A-A83E03F22F9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-4.0403245734930038E-2</c:v>
                </c:pt>
                <c:pt idx="1">
                  <c:v>-3.1479389556372306E-2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75-4CCF-855A-A83E03F22F9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Non-Food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-8.7417769453754457E-2</c:v>
                </c:pt>
                <c:pt idx="1">
                  <c:v>-5.3753103776418842E-2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75-4CCF-855A-A83E03F22F9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Impulse Food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Sheet1!$B$5:$C$5</c:f>
              <c:numCache>
                <c:formatCode>0.0%</c:formatCode>
                <c:ptCount val="2"/>
                <c:pt idx="0">
                  <c:v>-8.2946230848503388E-2</c:v>
                </c:pt>
                <c:pt idx="1">
                  <c:v>-8.3109918175506614E-2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75-4CCF-855A-A83E03F22F9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Biscuit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Sheet1!$B$6:$C$6</c:f>
            </c:numRef>
          </c:val>
          <c:smooth val="0"/>
          <c:extLst>
            <c:ext xmlns:c16="http://schemas.microsoft.com/office/drawing/2014/chart" uri="{C3380CC4-5D6E-409C-BE32-E72D297353CC}">
              <c16:uniqueId val="{00000004-2C75-4CCF-855A-A83E03F22F99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Crispy Snack Food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Sheet1!$B$7:$C$7</c:f>
            </c:numRef>
          </c:val>
          <c:smooth val="0"/>
          <c:extLst>
            <c:ext xmlns:c16="http://schemas.microsoft.com/office/drawing/2014/chart" uri="{C3380CC4-5D6E-409C-BE32-E72D297353CC}">
              <c16:uniqueId val="{00000005-2C75-4CCF-855A-A83E03F22F99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Jelly Pudding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Sheet1!$B$8:$C$8</c:f>
            </c:numRef>
          </c:val>
          <c:smooth val="0"/>
          <c:extLst>
            <c:ext xmlns:c16="http://schemas.microsoft.com/office/drawing/2014/chart" uri="{C3380CC4-5D6E-409C-BE32-E72D297353CC}">
              <c16:uniqueId val="{00000006-2C75-4CCF-855A-A83E03F22F99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Total Confectionery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Sheet1!$B$9:$C$9</c:f>
            </c:numRef>
          </c:val>
          <c:smooth val="0"/>
          <c:extLst>
            <c:ext xmlns:c16="http://schemas.microsoft.com/office/drawing/2014/chart" uri="{C3380CC4-5D6E-409C-BE32-E72D297353CC}">
              <c16:uniqueId val="{00000007-2C75-4CCF-855A-A83E03F22F99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Chocolate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Sheet1!$B$10:$C$10</c:f>
            </c:numRef>
          </c:val>
          <c:smooth val="0"/>
          <c:extLst>
            <c:ext xmlns:c16="http://schemas.microsoft.com/office/drawing/2014/chart" uri="{C3380CC4-5D6E-409C-BE32-E72D297353CC}">
              <c16:uniqueId val="{00000008-2C75-4CCF-855A-A83E03F22F99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Gum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Sheet1!$B$11:$C$11</c:f>
            </c:numRef>
          </c:val>
          <c:smooth val="0"/>
          <c:extLst>
            <c:ext xmlns:c16="http://schemas.microsoft.com/office/drawing/2014/chart" uri="{C3380CC4-5D6E-409C-BE32-E72D297353CC}">
              <c16:uniqueId val="{00000009-2C75-4CCF-855A-A83E03F22F99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Mint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Sheet1!$B$12:$C$12</c:f>
            </c:numRef>
          </c:val>
          <c:smooth val="0"/>
          <c:extLst>
            <c:ext xmlns:c16="http://schemas.microsoft.com/office/drawing/2014/chart" uri="{C3380CC4-5D6E-409C-BE32-E72D297353CC}">
              <c16:uniqueId val="{0000000A-2C75-4CCF-855A-A83E03F22F99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  <c:pt idx="0">
                  <c:v>FC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Sheet1!$B$13:$C$13</c:f>
            </c:numRef>
          </c:val>
          <c:smooth val="0"/>
          <c:extLst>
            <c:ext xmlns:c16="http://schemas.microsoft.com/office/drawing/2014/chart" uri="{C3380CC4-5D6E-409C-BE32-E72D297353CC}">
              <c16:uniqueId val="{0000000B-2C75-4CCF-855A-A83E03F22F99}"/>
            </c:ext>
          </c:extLst>
        </c:ser>
        <c:ser>
          <c:idx val="12"/>
          <c:order val="12"/>
          <c:tx>
            <c:strRef>
              <c:f>Sheet1!$A$14</c:f>
              <c:strCache>
                <c:ptCount val="1"/>
                <c:pt idx="0">
                  <c:v>Beverage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Sheet1!$B$14:$C$14</c:f>
              <c:numCache>
                <c:formatCode>0.0%</c:formatCode>
                <c:ptCount val="2"/>
                <c:pt idx="0">
                  <c:v>-8.3204934427790977E-2</c:v>
                </c:pt>
                <c:pt idx="1">
                  <c:v>-4.8293882718914327E-2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2C75-4CCF-855A-A83E03F22F99}"/>
            </c:ext>
          </c:extLst>
        </c:ser>
        <c:ser>
          <c:idx val="13"/>
          <c:order val="13"/>
          <c:tx>
            <c:strRef>
              <c:f>Sheet1!$A$15</c:f>
              <c:strCache>
                <c:ptCount val="1"/>
                <c:pt idx="0">
                  <c:v>Dairy Food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Sheet1!$B$15:$C$15</c:f>
              <c:numCache>
                <c:formatCode>0.0%</c:formatCode>
                <c:ptCount val="2"/>
                <c:pt idx="0">
                  <c:v>-5.2433905671942393E-2</c:v>
                </c:pt>
                <c:pt idx="1">
                  <c:v>-2.4390694267508839E-2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2C75-4CCF-855A-A83E03F22F9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06227640"/>
        <c:axId val="1006232560"/>
      </c:line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chemeClr val="tx1">
                <a:lumMod val="50000"/>
              </a:schemeClr>
            </a:solidFill>
            <a:prstDash val="sys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0062276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Economy &lt;90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2"/>
                <c:pt idx="0">
                  <c:v>FY19</c:v>
                </c:pt>
                <c:pt idx="1">
                  <c:v>Jul'20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2"/>
                <c:pt idx="0">
                  <c:v>30.4</c:v>
                </c:pt>
                <c:pt idx="1">
                  <c:v>31.8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FE-4FFD-A099-5CA40FB508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Mainstream  90-110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2"/>
                <c:pt idx="0">
                  <c:v>FY19</c:v>
                </c:pt>
                <c:pt idx="1">
                  <c:v>Jul'20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2"/>
                <c:pt idx="0">
                  <c:v>11.6</c:v>
                </c:pt>
                <c:pt idx="1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FE-4FFD-A099-5CA40FB508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Premium 110-150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2"/>
                <c:pt idx="0">
                  <c:v>FY19</c:v>
                </c:pt>
                <c:pt idx="1">
                  <c:v>Jul'20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2"/>
                <c:pt idx="0">
                  <c:v>32</c:v>
                </c:pt>
                <c:pt idx="1">
                  <c:v>31.9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FE-4FFD-A099-5CA40FB5086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Super Premium &gt;150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2"/>
                <c:pt idx="0">
                  <c:v>FY19</c:v>
                </c:pt>
                <c:pt idx="1">
                  <c:v>Jul'20</c:v>
                </c:pt>
              </c:strCache>
            </c:strRef>
          </c:cat>
          <c:val>
            <c:numRef>
              <c:f>Sheet1!$E$2:$E$4</c:f>
              <c:numCache>
                <c:formatCode>0.0</c:formatCode>
                <c:ptCount val="2"/>
                <c:pt idx="0">
                  <c:v>26</c:v>
                </c:pt>
                <c:pt idx="1">
                  <c:v>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FE-4FFD-A099-5CA40FB5086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003748448"/>
        <c:axId val="1003751072"/>
      </c:barChart>
      <c:catAx>
        <c:axId val="10037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3751072"/>
        <c:crosses val="autoZero"/>
        <c:auto val="1"/>
        <c:lblAlgn val="ctr"/>
        <c:lblOffset val="100"/>
        <c:noMultiLvlLbl val="0"/>
      </c:catAx>
      <c:valAx>
        <c:axId val="1003751072"/>
        <c:scaling>
          <c:orientation val="minMax"/>
          <c:max val="100"/>
        </c:scaling>
        <c:delete val="1"/>
        <c:axPos val="l"/>
        <c:numFmt formatCode="0.0" sourceLinked="1"/>
        <c:majorTickMark val="none"/>
        <c:minorTickMark val="none"/>
        <c:tickLblPos val="nextTo"/>
        <c:crossAx val="100374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523931296330875"/>
          <c:y val="6.0050056880349173E-2"/>
          <c:w val="0.77748496706132109"/>
          <c:h val="0.6229979149304668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0-80% INDEX
0 TO 70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4.5958559956340808E-2</c:v>
                </c:pt>
                <c:pt idx="1">
                  <c:v>5.6184059540928151E-2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00-45DD-B77D-4D6B66F9EE1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80-90% INDEX
70 TO 160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0.16965559041549882</c:v>
                </c:pt>
                <c:pt idx="1">
                  <c:v>0.17234477014991992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00-45DD-B77D-4D6B66F9EE1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90-100% INDEX
160 TO 210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0.59228287760687404</c:v>
                </c:pt>
                <c:pt idx="1">
                  <c:v>0.59981490898140588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00-45DD-B77D-4D6B66F9EE1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100-200% INDEX
210 TO 999999999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Sheet1!$B$5:$C$5</c:f>
              <c:numCache>
                <c:formatCode>0.0%</c:formatCode>
                <c:ptCount val="2"/>
                <c:pt idx="0">
                  <c:v>0.19210297202128593</c:v>
                </c:pt>
                <c:pt idx="1">
                  <c:v>0.17165626132774625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00-45DD-B77D-4D6B66F9EE1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555028152"/>
        <c:axId val="556456504"/>
      </c:barChart>
      <c:catAx>
        <c:axId val="5550281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456504"/>
        <c:crosses val="autoZero"/>
        <c:auto val="0"/>
        <c:lblAlgn val="ctr"/>
        <c:lblOffset val="100"/>
        <c:noMultiLvlLbl val="0"/>
      </c:catAx>
      <c:valAx>
        <c:axId val="556456504"/>
        <c:scaling>
          <c:orientation val="minMax"/>
          <c:max val="1"/>
        </c:scaling>
        <c:delete val="1"/>
        <c:axPos val="t"/>
        <c:numFmt formatCode="0.0%" sourceLinked="1"/>
        <c:majorTickMark val="out"/>
        <c:minorTickMark val="none"/>
        <c:tickLblPos val="nextTo"/>
        <c:crossAx val="55502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085532171966866"/>
          <c:y val="6.0050604825417901E-2"/>
          <c:w val="0.77668275553469102"/>
          <c:h val="0.6229979149304668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0-70% INDEX
0 TO 70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5.7033203125252778E-2</c:v>
                </c:pt>
                <c:pt idx="1">
                  <c:v>7.0593905226178158E-2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74-4ED7-A568-3866BB67AAB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70-160% INDEX
70 TO 160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0.10530189075963221</c:v>
                </c:pt>
                <c:pt idx="1">
                  <c:v>9.7719520520466438E-2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74-4ED7-A568-3866BB67AAB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160-210% INDEX
160 TO 210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0.15958965379153964</c:v>
                </c:pt>
                <c:pt idx="1">
                  <c:v>0.15964202746373296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74-4ED7-A568-3866BB67AAB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210-99999% INDEX
210 TO 99999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Sheet1!$B$5:$C$5</c:f>
              <c:numCache>
                <c:formatCode>0.0%</c:formatCode>
                <c:ptCount val="2"/>
                <c:pt idx="0">
                  <c:v>0.67807525232357613</c:v>
                </c:pt>
                <c:pt idx="1">
                  <c:v>0.67204454678962167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974-4ED7-A568-3866BB67AAB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555028152"/>
        <c:axId val="556456504"/>
      </c:barChart>
      <c:catAx>
        <c:axId val="5550281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456504"/>
        <c:crosses val="autoZero"/>
        <c:auto val="0"/>
        <c:lblAlgn val="ctr"/>
        <c:lblOffset val="100"/>
        <c:noMultiLvlLbl val="0"/>
      </c:catAx>
      <c:valAx>
        <c:axId val="556456504"/>
        <c:scaling>
          <c:orientation val="minMax"/>
          <c:max val="1"/>
        </c:scaling>
        <c:delete val="1"/>
        <c:axPos val="t"/>
        <c:numFmt formatCode="0.0%" sourceLinked="1"/>
        <c:majorTickMark val="out"/>
        <c:minorTickMark val="none"/>
        <c:tickLblPos val="nextTo"/>
        <c:crossAx val="55502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684373601656877"/>
          <c:y val="6.0050056880349173E-2"/>
          <c:w val="0.77588054400806106"/>
          <c:h val="0.6229979149304668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0-80% INDEX
0 TO 0.7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5.2849790338901526E-2</c:v>
                </c:pt>
                <c:pt idx="1">
                  <c:v>4.6654010698833653E-2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12-44D5-A7C5-EF519CBAFFB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80-90% INDEX
0.7 TO 1.6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0.2047726306114323</c:v>
                </c:pt>
                <c:pt idx="1">
                  <c:v>0.21212492696299942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F12-44D5-A7C5-EF519CBAFFB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90-100% INDEX
1.6 TO 2.1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4.3416862195245305E-3</c:v>
                </c:pt>
                <c:pt idx="1">
                  <c:v>5.8293307340561403E-3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12-44D5-A7C5-EF519CBAFFB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100-200% INDEX
2.1 TO 999999999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Sheet1!$B$5:$C$5</c:f>
              <c:numCache>
                <c:formatCode>0.0%</c:formatCode>
                <c:ptCount val="2"/>
                <c:pt idx="0">
                  <c:v>0.73803589283014182</c:v>
                </c:pt>
                <c:pt idx="1">
                  <c:v>0.73539173160411453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F12-44D5-A7C5-EF519CBAFF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555028152"/>
        <c:axId val="556456504"/>
      </c:barChart>
      <c:catAx>
        <c:axId val="5550281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456504"/>
        <c:crosses val="autoZero"/>
        <c:auto val="0"/>
        <c:lblAlgn val="ctr"/>
        <c:lblOffset val="100"/>
        <c:noMultiLvlLbl val="0"/>
      </c:catAx>
      <c:valAx>
        <c:axId val="556456504"/>
        <c:scaling>
          <c:orientation val="minMax"/>
          <c:max val="1"/>
        </c:scaling>
        <c:delete val="1"/>
        <c:axPos val="t"/>
        <c:numFmt formatCode="0.0%" sourceLinked="1"/>
        <c:majorTickMark val="out"/>
        <c:minorTickMark val="none"/>
        <c:tickLblPos val="nextTo"/>
        <c:crossAx val="55502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43710143667873"/>
          <c:y val="6.0050056880349173E-2"/>
          <c:w val="0.77828717858795105"/>
          <c:h val="0.6229979149304668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0-70% INDEX
0 TO 70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7.8871233204359431E-2</c:v>
                </c:pt>
                <c:pt idx="1">
                  <c:v>9.0890607463011711E-2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CC-4BD5-9B29-2AA4F09ABE9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70-160% INDEX
70 TO 160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0.34759152267938137</c:v>
                </c:pt>
                <c:pt idx="1">
                  <c:v>0.38025313887288464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CC-4BD5-9B29-2AA4F09ABE9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160-210% INDEX
160 TO 210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0.20646519534685492</c:v>
                </c:pt>
                <c:pt idx="1">
                  <c:v>0.20173657857910396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CC-4BD5-9B29-2AA4F09ABE9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210-1000% INDEX
210 TO 999999999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Sheet1!$B$5:$C$5</c:f>
              <c:numCache>
                <c:formatCode>0.0%</c:formatCode>
                <c:ptCount val="2"/>
                <c:pt idx="0">
                  <c:v>0.36707204876940797</c:v>
                </c:pt>
                <c:pt idx="1">
                  <c:v>0.32711967508499168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5CC-4BD5-9B29-2AA4F09ABE9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555028152"/>
        <c:axId val="556456504"/>
      </c:barChart>
      <c:catAx>
        <c:axId val="5550281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456504"/>
        <c:crosses val="autoZero"/>
        <c:auto val="0"/>
        <c:lblAlgn val="ctr"/>
        <c:lblOffset val="100"/>
        <c:noMultiLvlLbl val="0"/>
      </c:catAx>
      <c:valAx>
        <c:axId val="556456504"/>
        <c:scaling>
          <c:orientation val="minMax"/>
          <c:max val="1"/>
        </c:scaling>
        <c:delete val="1"/>
        <c:axPos val="t"/>
        <c:numFmt formatCode="0.0%" sourceLinked="1"/>
        <c:majorTickMark val="out"/>
        <c:minorTickMark val="none"/>
        <c:tickLblPos val="nextTo"/>
        <c:crossAx val="55502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025943426409811"/>
          <c:y val="0.39162796535709804"/>
          <c:w val="7.4640486251954852E-2"/>
          <c:h val="0.16303658842726246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SH MT</c:v>
                </c:pt>
              </c:strCache>
            </c:strRef>
          </c:tx>
          <c:spPr>
            <a:ln w="28575" cap="rnd">
              <a:solidFill>
                <a:srgbClr val="87C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7C0EB"/>
              </a:solidFill>
              <a:ln w="9525">
                <a:solidFill>
                  <a:srgbClr val="87C0EB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Sheet1!$B$2:$I$2</c:f>
              <c:numCache>
                <c:formatCode>#,##0.0;\-#,##0.0</c:formatCode>
                <c:ptCount val="8"/>
                <c:pt idx="0">
                  <c:v>-2.3379400000000001</c:v>
                </c:pt>
                <c:pt idx="1">
                  <c:v>7.8422980000000004</c:v>
                </c:pt>
                <c:pt idx="2">
                  <c:v>-6.6843640000000004</c:v>
                </c:pt>
                <c:pt idx="3">
                  <c:v>-7.7457089999999997</c:v>
                </c:pt>
                <c:pt idx="4">
                  <c:v>-8.6460519999999992</c:v>
                </c:pt>
                <c:pt idx="5">
                  <c:v>3.4452440000000002</c:v>
                </c:pt>
                <c:pt idx="6">
                  <c:v>-0.434836</c:v>
                </c:pt>
                <c:pt idx="7">
                  <c:v>-0.88755700000000004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FA-4096-BEA8-2BDB265C6F5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CD MT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Sheet1!$B$3:$I$3</c:f>
              <c:numCache>
                <c:formatCode>#,##0.0;\-#,##0.0</c:formatCode>
                <c:ptCount val="8"/>
                <c:pt idx="0">
                  <c:v>0.67510099999999995</c:v>
                </c:pt>
                <c:pt idx="1">
                  <c:v>2.7460559999999998</c:v>
                </c:pt>
                <c:pt idx="2">
                  <c:v>-0.70041399999999998</c:v>
                </c:pt>
                <c:pt idx="3">
                  <c:v>-4.9257929999999996</c:v>
                </c:pt>
                <c:pt idx="4">
                  <c:v>-2.7735729999999998</c:v>
                </c:pt>
                <c:pt idx="5">
                  <c:v>-3.1967479999999999</c:v>
                </c:pt>
                <c:pt idx="6">
                  <c:v>-1.219617</c:v>
                </c:pt>
                <c:pt idx="7">
                  <c:v>-4.2712409999999998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FA-4096-BEA8-2BDB265C6F5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GZ MT</c:v>
                </c:pt>
              </c:strCache>
            </c:strRef>
          </c:tx>
          <c:spPr>
            <a:ln w="28575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50000"/>
                </a:schemeClr>
              </a:solidFill>
              <a:ln w="9525">
                <a:solidFill>
                  <a:schemeClr val="tx2">
                    <a:lumMod val="50000"/>
                  </a:schemeClr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Sheet1!$B$4:$I$4</c:f>
              <c:numCache>
                <c:formatCode>#,##0.0;\-#,##0.0</c:formatCode>
                <c:ptCount val="8"/>
                <c:pt idx="0">
                  <c:v>-3.539523</c:v>
                </c:pt>
                <c:pt idx="1">
                  <c:v>-3.2170100000000001</c:v>
                </c:pt>
                <c:pt idx="2">
                  <c:v>2.8944969999999999</c:v>
                </c:pt>
                <c:pt idx="3">
                  <c:v>-3.2709280000000001</c:v>
                </c:pt>
                <c:pt idx="4">
                  <c:v>-3.3289900000000001</c:v>
                </c:pt>
                <c:pt idx="5">
                  <c:v>-4.5908540000000002</c:v>
                </c:pt>
                <c:pt idx="6">
                  <c:v>-1.087394</c:v>
                </c:pt>
                <c:pt idx="7">
                  <c:v>-2.1721780000000002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FA-4096-BEA8-2BDB265C6F5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BJ MT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3A0CC"/>
              </a:solidFill>
              <a:ln w="9525">
                <a:solidFill>
                  <a:srgbClr val="63A0CC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Sheet1!$B$5:$I$5</c:f>
              <c:numCache>
                <c:formatCode>#,##0.0;\-#,##0.0</c:formatCode>
                <c:ptCount val="8"/>
                <c:pt idx="0">
                  <c:v>4.6427680000000002</c:v>
                </c:pt>
                <c:pt idx="1">
                  <c:v>1.1179559999999999</c:v>
                </c:pt>
                <c:pt idx="2">
                  <c:v>-1.428725</c:v>
                </c:pt>
                <c:pt idx="3">
                  <c:v>1.157996</c:v>
                </c:pt>
                <c:pt idx="4">
                  <c:v>-6.8146880000000003</c:v>
                </c:pt>
                <c:pt idx="5">
                  <c:v>1.5646770000000001</c:v>
                </c:pt>
                <c:pt idx="6">
                  <c:v>3.7308569999999999</c:v>
                </c:pt>
                <c:pt idx="7">
                  <c:v>-1.100951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FFA-4096-BEA8-2BDB265C6F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8444712"/>
        <c:axId val="678448320"/>
      </c:lineChart>
      <c:catAx>
        <c:axId val="678444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8448320"/>
        <c:crosses val="autoZero"/>
        <c:auto val="1"/>
        <c:lblAlgn val="ctr"/>
        <c:lblOffset val="100"/>
        <c:noMultiLvlLbl val="0"/>
      </c:catAx>
      <c:valAx>
        <c:axId val="678448320"/>
        <c:scaling>
          <c:orientation val="minMax"/>
        </c:scaling>
        <c:delete val="0"/>
        <c:axPos val="l"/>
        <c:numFmt formatCode="#,##0.0;\-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844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SH MT</c:v>
                </c:pt>
              </c:strCache>
            </c:strRef>
          </c:tx>
          <c:spPr>
            <a:ln w="28575" cap="rnd">
              <a:solidFill>
                <a:srgbClr val="87C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7C0EB"/>
              </a:solidFill>
              <a:ln w="9525">
                <a:solidFill>
                  <a:srgbClr val="87C0EB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Sheet1!$B$2:$I$2</c:f>
              <c:numCache>
                <c:formatCode>#,##0.0;\-#,##0.0</c:formatCode>
                <c:ptCount val="8"/>
                <c:pt idx="0">
                  <c:v>-2.3379400000000001</c:v>
                </c:pt>
                <c:pt idx="1">
                  <c:v>7.8422980000000004</c:v>
                </c:pt>
                <c:pt idx="2">
                  <c:v>-6.6843640000000004</c:v>
                </c:pt>
                <c:pt idx="3">
                  <c:v>-7.7457089999999997</c:v>
                </c:pt>
                <c:pt idx="4">
                  <c:v>-8.6460519999999992</c:v>
                </c:pt>
                <c:pt idx="5">
                  <c:v>3.4452440000000002</c:v>
                </c:pt>
                <c:pt idx="6">
                  <c:v>-0.434836</c:v>
                </c:pt>
                <c:pt idx="7">
                  <c:v>-0.88755700000000004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E6-41FD-98B6-96FA9FEF50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CD MT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Sheet1!$B$3:$I$3</c:f>
              <c:numCache>
                <c:formatCode>#,##0.0;\-#,##0.0</c:formatCode>
                <c:ptCount val="8"/>
                <c:pt idx="0">
                  <c:v>0.67510099999999995</c:v>
                </c:pt>
                <c:pt idx="1">
                  <c:v>2.7460559999999998</c:v>
                </c:pt>
                <c:pt idx="2">
                  <c:v>-0.70041399999999998</c:v>
                </c:pt>
                <c:pt idx="3">
                  <c:v>-4.9257929999999996</c:v>
                </c:pt>
                <c:pt idx="4">
                  <c:v>-2.7735729999999998</c:v>
                </c:pt>
                <c:pt idx="5">
                  <c:v>-3.1967479999999999</c:v>
                </c:pt>
                <c:pt idx="6">
                  <c:v>-1.219617</c:v>
                </c:pt>
                <c:pt idx="7">
                  <c:v>-4.2712409999999998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E6-41FD-98B6-96FA9FEF50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GZ MT</c:v>
                </c:pt>
              </c:strCache>
            </c:strRef>
          </c:tx>
          <c:spPr>
            <a:ln w="28575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50000"/>
                </a:schemeClr>
              </a:solidFill>
              <a:ln w="9525">
                <a:solidFill>
                  <a:schemeClr val="tx2">
                    <a:lumMod val="50000"/>
                  </a:schemeClr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Sheet1!$B$4:$I$4</c:f>
              <c:numCache>
                <c:formatCode>#,##0.0;\-#,##0.0</c:formatCode>
                <c:ptCount val="8"/>
                <c:pt idx="0">
                  <c:v>-3.539523</c:v>
                </c:pt>
                <c:pt idx="1">
                  <c:v>-3.2170100000000001</c:v>
                </c:pt>
                <c:pt idx="2">
                  <c:v>2.8944969999999999</c:v>
                </c:pt>
                <c:pt idx="3">
                  <c:v>-3.2709280000000001</c:v>
                </c:pt>
                <c:pt idx="4">
                  <c:v>-3.3289900000000001</c:v>
                </c:pt>
                <c:pt idx="5">
                  <c:v>-4.5908540000000002</c:v>
                </c:pt>
                <c:pt idx="6">
                  <c:v>-1.087394</c:v>
                </c:pt>
                <c:pt idx="7">
                  <c:v>-2.1721780000000002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E6-41FD-98B6-96FA9FEF50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BJ MT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3A0CC"/>
              </a:solidFill>
              <a:ln w="9525">
                <a:solidFill>
                  <a:srgbClr val="63A0CC"/>
                </a:solidFill>
              </a:ln>
              <a:effectLst/>
            </c:spPr>
          </c:marker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Sheet1!$B$5:$I$5</c:f>
              <c:numCache>
                <c:formatCode>#,##0.0;\-#,##0.0</c:formatCode>
                <c:ptCount val="8"/>
                <c:pt idx="0">
                  <c:v>4.6427680000000002</c:v>
                </c:pt>
                <c:pt idx="1">
                  <c:v>1.1179559999999999</c:v>
                </c:pt>
                <c:pt idx="2">
                  <c:v>-1.428725</c:v>
                </c:pt>
                <c:pt idx="3">
                  <c:v>1.157996</c:v>
                </c:pt>
                <c:pt idx="4">
                  <c:v>-6.8146880000000003</c:v>
                </c:pt>
                <c:pt idx="5">
                  <c:v>1.5646770000000001</c:v>
                </c:pt>
                <c:pt idx="6">
                  <c:v>3.7308569999999999</c:v>
                </c:pt>
                <c:pt idx="7">
                  <c:v>-1.100951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E6-41FD-98B6-96FA9FEF5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8444712"/>
        <c:axId val="678448320"/>
      </c:lineChart>
      <c:catAx>
        <c:axId val="678444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rgbClr val="7F7F7F"/>
            </a:solidFill>
            <a:prstDash val="sysDash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8448320"/>
        <c:crosses val="autoZero"/>
        <c:auto val="1"/>
        <c:lblAlgn val="ctr"/>
        <c:lblOffset val="100"/>
        <c:noMultiLvlLbl val="0"/>
      </c:catAx>
      <c:valAx>
        <c:axId val="678448320"/>
        <c:scaling>
          <c:orientation val="minMax"/>
        </c:scaling>
        <c:delete val="1"/>
        <c:axPos val="l"/>
        <c:numFmt formatCode="#,##0.0;\-#,##0.0" sourceLinked="1"/>
        <c:majorTickMark val="none"/>
        <c:minorTickMark val="none"/>
        <c:tickLblPos val="nextTo"/>
        <c:crossAx val="678444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SH MT</c:v>
                </c:pt>
              </c:strCache>
            </c:strRef>
          </c:tx>
          <c:spPr>
            <a:solidFill>
              <a:srgbClr val="87C0EB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Sheet1!$B$2:$I$2</c:f>
              <c:numCache>
                <c:formatCode>#,##0.0;\-#,##0.0</c:formatCode>
                <c:ptCount val="8"/>
                <c:pt idx="0">
                  <c:v>4.7223309999999996</c:v>
                </c:pt>
                <c:pt idx="1">
                  <c:v>8.2591819999999991</c:v>
                </c:pt>
                <c:pt idx="2">
                  <c:v>11.018921000000001</c:v>
                </c:pt>
                <c:pt idx="3">
                  <c:v>9.0147680000000001</c:v>
                </c:pt>
                <c:pt idx="4">
                  <c:v>12.523898000000001</c:v>
                </c:pt>
                <c:pt idx="5">
                  <c:v>3.5598649999999998</c:v>
                </c:pt>
                <c:pt idx="6">
                  <c:v>4.6928720000000004</c:v>
                </c:pt>
                <c:pt idx="7">
                  <c:v>9.0270109999999999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C-41D8-BD3B-70A8F2ABC34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CD MT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Sheet1!$B$3:$I$3</c:f>
              <c:numCache>
                <c:formatCode>#,##0.0;\-#,##0.0</c:formatCode>
                <c:ptCount val="8"/>
                <c:pt idx="0">
                  <c:v>4.4498709999999999</c:v>
                </c:pt>
                <c:pt idx="1">
                  <c:v>1.802932</c:v>
                </c:pt>
                <c:pt idx="2">
                  <c:v>2.2029000000000001</c:v>
                </c:pt>
                <c:pt idx="3">
                  <c:v>4.1999719999999998</c:v>
                </c:pt>
                <c:pt idx="4">
                  <c:v>2.1614659999999999</c:v>
                </c:pt>
                <c:pt idx="5">
                  <c:v>1.184901</c:v>
                </c:pt>
                <c:pt idx="6">
                  <c:v>4.5258310000000002</c:v>
                </c:pt>
                <c:pt idx="7">
                  <c:v>4.9771270000000003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EC-41D8-BD3B-70A8F2ABC34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GZ MT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Sheet1!$B$4:$I$4</c:f>
              <c:numCache>
                <c:formatCode>#,##0.0;\-#,##0.0</c:formatCode>
                <c:ptCount val="8"/>
                <c:pt idx="0">
                  <c:v>-0.51585000000000003</c:v>
                </c:pt>
                <c:pt idx="1">
                  <c:v>1.97132</c:v>
                </c:pt>
                <c:pt idx="2">
                  <c:v>-0.28035300000000002</c:v>
                </c:pt>
                <c:pt idx="3">
                  <c:v>0.74146900000000004</c:v>
                </c:pt>
                <c:pt idx="4">
                  <c:v>-0.11761000000000001</c:v>
                </c:pt>
                <c:pt idx="5">
                  <c:v>0.32599800000000001</c:v>
                </c:pt>
                <c:pt idx="6">
                  <c:v>0.17267099999999999</c:v>
                </c:pt>
                <c:pt idx="7">
                  <c:v>0.80395799999999995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EC-41D8-BD3B-70A8F2ABC34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BJ MT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FEB20</c:v>
                </c:pt>
                <c:pt idx="1">
                  <c:v>MAR20</c:v>
                </c:pt>
                <c:pt idx="2">
                  <c:v>APR20</c:v>
                </c:pt>
                <c:pt idx="3">
                  <c:v>MAY20</c:v>
                </c:pt>
                <c:pt idx="4">
                  <c:v>JUN20</c:v>
                </c:pt>
                <c:pt idx="5">
                  <c:v>JUL20</c:v>
                </c:pt>
                <c:pt idx="6">
                  <c:v>AUG20</c:v>
                </c:pt>
                <c:pt idx="7">
                  <c:v>SEP20</c:v>
                </c:pt>
              </c:strCache>
            </c:strRef>
          </c:cat>
          <c:val>
            <c:numRef>
              <c:f>Sheet1!$B$5:$I$5</c:f>
              <c:numCache>
                <c:formatCode>#,##0.0;\-#,##0.0</c:formatCode>
                <c:ptCount val="8"/>
                <c:pt idx="0">
                  <c:v>0.28720899999999999</c:v>
                </c:pt>
                <c:pt idx="1">
                  <c:v>-7.226458</c:v>
                </c:pt>
                <c:pt idx="2">
                  <c:v>1.947233</c:v>
                </c:pt>
                <c:pt idx="3">
                  <c:v>0.59216800000000003</c:v>
                </c:pt>
                <c:pt idx="4">
                  <c:v>4.4221529999999998</c:v>
                </c:pt>
                <c:pt idx="5">
                  <c:v>0.55333200000000005</c:v>
                </c:pt>
                <c:pt idx="6">
                  <c:v>-1.547947</c:v>
                </c:pt>
                <c:pt idx="7">
                  <c:v>4.2107340000000004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EC-41D8-BD3B-70A8F2ABC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78444712"/>
        <c:axId val="678448320"/>
      </c:barChart>
      <c:catAx>
        <c:axId val="678444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rgbClr val="7F7F7F"/>
            </a:solidFill>
            <a:prstDash val="sysDash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8448320"/>
        <c:crosses val="autoZero"/>
        <c:auto val="1"/>
        <c:lblAlgn val="ctr"/>
        <c:lblOffset val="100"/>
        <c:noMultiLvlLbl val="0"/>
      </c:catAx>
      <c:valAx>
        <c:axId val="678448320"/>
        <c:scaling>
          <c:orientation val="minMax"/>
        </c:scaling>
        <c:delete val="1"/>
        <c:axPos val="l"/>
        <c:numFmt formatCode="#,##0.0;\-#,##0.0" sourceLinked="1"/>
        <c:majorTickMark val="none"/>
        <c:minorTickMark val="none"/>
        <c:tickLblPos val="nextTo"/>
        <c:crossAx val="678444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754927834764896E-2"/>
          <c:y val="0.71630831368300318"/>
          <c:w val="0.87692790118765429"/>
          <c:h val="4.6427224736048343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Core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Sheet1!$B$2:$M$2</c:f>
              <c:numCache>
                <c:formatCode>#,##0.0;\-#,##0.0</c:formatCode>
                <c:ptCount val="12"/>
                <c:pt idx="0">
                  <c:v>-2.967311</c:v>
                </c:pt>
                <c:pt idx="1">
                  <c:v>-2.3598319999999999</c:v>
                </c:pt>
                <c:pt idx="3">
                  <c:v>-1.8409210000000003</c:v>
                </c:pt>
                <c:pt idx="4">
                  <c:v>-3.9668220000000001</c:v>
                </c:pt>
                <c:pt idx="5">
                  <c:v>-1.586382</c:v>
                </c:pt>
                <c:pt idx="6">
                  <c:v>-2.5180799999999999</c:v>
                </c:pt>
                <c:pt idx="7">
                  <c:v>-2.373656</c:v>
                </c:pt>
                <c:pt idx="8">
                  <c:v>-2.0731299999999999</c:v>
                </c:pt>
                <c:pt idx="9">
                  <c:v>-3.13402</c:v>
                </c:pt>
                <c:pt idx="10">
                  <c:v>-1.9767939999999999</c:v>
                </c:pt>
                <c:pt idx="11">
                  <c:v>-1.4117339999999998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BE-44A6-9DAF-6DCAF16C0C17}"/>
            </c:ext>
          </c:extLst>
        </c:ser>
        <c:ser>
          <c:idx val="2"/>
          <c:order val="1"/>
          <c:tx>
            <c:strRef>
              <c:f>Sheet1!$A$3</c:f>
              <c:strCache>
                <c:ptCount val="1"/>
                <c:pt idx="0">
                  <c:v>NPDs LY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Sheet1!$B$3:$M$3</c:f>
              <c:numCache>
                <c:formatCode>#,##0.0;\-#,##0.0</c:formatCode>
                <c:ptCount val="12"/>
                <c:pt idx="0">
                  <c:v>2.3280970000000001</c:v>
                </c:pt>
                <c:pt idx="1">
                  <c:v>3.2845040000000001</c:v>
                </c:pt>
                <c:pt idx="3">
                  <c:v>6.0592919999999992</c:v>
                </c:pt>
                <c:pt idx="4">
                  <c:v>6.1779489999999999</c:v>
                </c:pt>
                <c:pt idx="5">
                  <c:v>5.48752</c:v>
                </c:pt>
                <c:pt idx="6">
                  <c:v>5.2195420000000006</c:v>
                </c:pt>
                <c:pt idx="7">
                  <c:v>3.7712680000000001</c:v>
                </c:pt>
                <c:pt idx="8">
                  <c:v>2.8172700000000002</c:v>
                </c:pt>
                <c:pt idx="9">
                  <c:v>1.218064</c:v>
                </c:pt>
                <c:pt idx="10">
                  <c:v>-0.15116699999999994</c:v>
                </c:pt>
                <c:pt idx="11">
                  <c:v>-1.168188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BE-44A6-9DAF-6DCAF16C0C17}"/>
            </c:ext>
          </c:extLst>
        </c:ser>
        <c:ser>
          <c:idx val="3"/>
          <c:order val="2"/>
          <c:tx>
            <c:strRef>
              <c:f>Sheet1!$A$4</c:f>
              <c:strCache>
                <c:ptCount val="1"/>
                <c:pt idx="0">
                  <c:v>Light Chewy Core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Sheet1!$B$4:$M$4</c:f>
            </c:numRef>
          </c:val>
          <c:extLst>
            <c:ext xmlns:c16="http://schemas.microsoft.com/office/drawing/2014/chart" uri="{C3380CC4-5D6E-409C-BE32-E72D297353CC}">
              <c16:uniqueId val="{00000002-E9BE-44A6-9DAF-6DCAF16C0C17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Other Core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Sheet1!$B$5:$M$5</c:f>
            </c:numRef>
          </c:val>
          <c:extLst>
            <c:ext xmlns:c16="http://schemas.microsoft.com/office/drawing/2014/chart" uri="{C3380CC4-5D6E-409C-BE32-E72D297353CC}">
              <c16:uniqueId val="{00000003-E9BE-44A6-9DAF-6DCAF16C0C17}"/>
            </c:ext>
          </c:extLst>
        </c:ser>
        <c:ser>
          <c:idx val="0"/>
          <c:order val="4"/>
          <c:tx>
            <c:strRef>
              <c:f>Sheet1!$A$6</c:f>
              <c:strCache>
                <c:ptCount val="1"/>
                <c:pt idx="0">
                  <c:v>NPDs TY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Sheet1!$B$6:$M$6</c:f>
              <c:numCache>
                <c:formatCode>#,##0.0;\-#,##0.0</c:formatCode>
                <c:ptCount val="12"/>
                <c:pt idx="0">
                  <c:v>0</c:v>
                </c:pt>
                <c:pt idx="1">
                  <c:v>1.3368470000000001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0.82043100000000002</c:v>
                </c:pt>
                <c:pt idx="8">
                  <c:v>1.2865099999999998</c:v>
                </c:pt>
                <c:pt idx="9">
                  <c:v>2.0861800000000001</c:v>
                </c:pt>
                <c:pt idx="10">
                  <c:v>3.0097450000000001</c:v>
                </c:pt>
                <c:pt idx="11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E-44A6-9DAF-6DCAF16C0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06227640"/>
        <c:axId val="1006232560"/>
      </c:bar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  <c:max val="7"/>
          <c:min val="-5"/>
        </c:scaling>
        <c:delete val="0"/>
        <c:axPos val="l"/>
        <c:numFmt formatCode="#,##0.0;\-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Core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Sheet1!$B$2:$M$2</c:f>
              <c:numCache>
                <c:formatCode>#,##0.0;\-#,##0.0</c:formatCode>
                <c:ptCount val="12"/>
                <c:pt idx="0">
                  <c:v>-2.967311</c:v>
                </c:pt>
                <c:pt idx="1">
                  <c:v>-2.3598319999999999</c:v>
                </c:pt>
                <c:pt idx="3">
                  <c:v>-1.8409210000000003</c:v>
                </c:pt>
                <c:pt idx="4">
                  <c:v>-3.9668220000000001</c:v>
                </c:pt>
                <c:pt idx="5">
                  <c:v>-1.586382</c:v>
                </c:pt>
                <c:pt idx="6">
                  <c:v>-2.5180799999999999</c:v>
                </c:pt>
                <c:pt idx="7">
                  <c:v>-2.373656</c:v>
                </c:pt>
                <c:pt idx="8">
                  <c:v>-2.0731299999999999</c:v>
                </c:pt>
                <c:pt idx="9">
                  <c:v>-3.13402</c:v>
                </c:pt>
                <c:pt idx="10">
                  <c:v>-1.9767939999999999</c:v>
                </c:pt>
                <c:pt idx="11">
                  <c:v>-1.4117339999999998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EF-428F-A3EF-BDEACACCE395}"/>
            </c:ext>
          </c:extLst>
        </c:ser>
        <c:ser>
          <c:idx val="2"/>
          <c:order val="1"/>
          <c:tx>
            <c:strRef>
              <c:f>Sheet1!$A$3</c:f>
              <c:strCache>
                <c:ptCount val="1"/>
                <c:pt idx="0">
                  <c:v>NPDs LY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Sheet1!$B$3:$M$3</c:f>
              <c:numCache>
                <c:formatCode>#,##0.0;\-#,##0.0</c:formatCode>
                <c:ptCount val="12"/>
                <c:pt idx="0">
                  <c:v>2.3280970000000001</c:v>
                </c:pt>
                <c:pt idx="1">
                  <c:v>3.2845040000000001</c:v>
                </c:pt>
                <c:pt idx="3">
                  <c:v>6.0592919999999992</c:v>
                </c:pt>
                <c:pt idx="4">
                  <c:v>6.1779489999999999</c:v>
                </c:pt>
                <c:pt idx="5">
                  <c:v>5.48752</c:v>
                </c:pt>
                <c:pt idx="6">
                  <c:v>5.2195420000000006</c:v>
                </c:pt>
                <c:pt idx="7">
                  <c:v>3.7712680000000001</c:v>
                </c:pt>
                <c:pt idx="8">
                  <c:v>2.8172700000000002</c:v>
                </c:pt>
                <c:pt idx="9">
                  <c:v>1.218064</c:v>
                </c:pt>
                <c:pt idx="10">
                  <c:v>-0.15116699999999994</c:v>
                </c:pt>
                <c:pt idx="11">
                  <c:v>-1.168188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EF-428F-A3EF-BDEACACCE395}"/>
            </c:ext>
          </c:extLst>
        </c:ser>
        <c:ser>
          <c:idx val="3"/>
          <c:order val="2"/>
          <c:tx>
            <c:strRef>
              <c:f>Sheet1!$A$4</c:f>
              <c:strCache>
                <c:ptCount val="1"/>
                <c:pt idx="0">
                  <c:v>Light Chewy Core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Sheet1!$B$4:$M$4</c:f>
            </c:numRef>
          </c:val>
          <c:extLst>
            <c:ext xmlns:c16="http://schemas.microsoft.com/office/drawing/2014/chart" uri="{C3380CC4-5D6E-409C-BE32-E72D297353CC}">
              <c16:uniqueId val="{00000002-8CEF-428F-A3EF-BDEACACCE395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Other Core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Sheet1!$B$5:$M$5</c:f>
            </c:numRef>
          </c:val>
          <c:extLst>
            <c:ext xmlns:c16="http://schemas.microsoft.com/office/drawing/2014/chart" uri="{C3380CC4-5D6E-409C-BE32-E72D297353CC}">
              <c16:uniqueId val="{00000003-8CEF-428F-A3EF-BDEACACCE395}"/>
            </c:ext>
          </c:extLst>
        </c:ser>
        <c:ser>
          <c:idx val="0"/>
          <c:order val="4"/>
          <c:tx>
            <c:strRef>
              <c:f>Sheet1!$A$6</c:f>
              <c:strCache>
                <c:ptCount val="1"/>
                <c:pt idx="0">
                  <c:v>NPDs TY*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Sheet1!$B$6:$M$6</c:f>
              <c:numCache>
                <c:formatCode>#,##0.0;\-#,##0.0</c:formatCode>
                <c:ptCount val="12"/>
                <c:pt idx="0">
                  <c:v>0</c:v>
                </c:pt>
                <c:pt idx="1">
                  <c:v>1.3368470000000001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0.82043100000000002</c:v>
                </c:pt>
                <c:pt idx="8">
                  <c:v>1.2865099999999998</c:v>
                </c:pt>
                <c:pt idx="9">
                  <c:v>2.0861800000000001</c:v>
                </c:pt>
                <c:pt idx="10">
                  <c:v>3.0097450000000001</c:v>
                </c:pt>
                <c:pt idx="11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EF-428F-A3EF-BDEACACC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06227640"/>
        <c:axId val="1006232560"/>
      </c:bar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rgbClr val="7F7F7F"/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  <c:max val="7"/>
          <c:min val="-5"/>
        </c:scaling>
        <c:delete val="0"/>
        <c:axPos val="l"/>
        <c:numFmt formatCode="#,##0.0;\-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Online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FMCG</c:v>
                </c:pt>
              </c:strCache>
            </c:strRef>
          </c:tx>
          <c:spPr>
            <a:ln w="57150" cap="rnd">
              <a:solidFill>
                <a:srgbClr val="7F7F7F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rgbClr val="7F7F7F"/>
              </a:solidFill>
              <a:ln w="57150">
                <a:solidFill>
                  <a:srgbClr val="7F7F7F"/>
                </a:solidFill>
                <a:prstDash val="sysDot"/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0.27573982322630175</c:v>
                </c:pt>
                <c:pt idx="1">
                  <c:v>8.0539697938516452E-2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1B-4085-8966-BCC25A0F567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0.41648398111745721</c:v>
                </c:pt>
                <c:pt idx="1">
                  <c:v>0.38256502420712213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1B-4085-8966-BCC25A0F567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Impulse Food</c:v>
                </c:pt>
              </c:strCache>
            </c:strRef>
          </c:tx>
          <c:spPr>
            <a:ln w="28575" cap="rnd">
              <a:solidFill>
                <a:srgbClr val="FF1B1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1B1B"/>
              </a:solidFill>
              <a:ln w="9525">
                <a:solidFill>
                  <a:srgbClr val="FF1B1B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0.22956858489751464</c:v>
                </c:pt>
                <c:pt idx="1">
                  <c:v>8.8958461079895246E-2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1B-4085-8966-BCC25A0F567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Biscuit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Sheet1!$B$5:$C$5</c:f>
            </c:numRef>
          </c:val>
          <c:smooth val="0"/>
          <c:extLst>
            <c:ext xmlns:c16="http://schemas.microsoft.com/office/drawing/2014/chart" uri="{C3380CC4-5D6E-409C-BE32-E72D297353CC}">
              <c16:uniqueId val="{00000003-7A1B-4085-8966-BCC25A0F5675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CSF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Sheet1!$B$6:$C$6</c:f>
            </c:numRef>
          </c:val>
          <c:smooth val="0"/>
          <c:extLst>
            <c:ext xmlns:c16="http://schemas.microsoft.com/office/drawing/2014/chart" uri="{C3380CC4-5D6E-409C-BE32-E72D297353CC}">
              <c16:uniqueId val="{00000004-7A1B-4085-8966-BCC25A0F5675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Chocolate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Sheet1!$B$7:$C$7</c:f>
            </c:numRef>
          </c:val>
          <c:smooth val="0"/>
          <c:extLst>
            <c:ext xmlns:c16="http://schemas.microsoft.com/office/drawing/2014/chart" uri="{C3380CC4-5D6E-409C-BE32-E72D297353CC}">
              <c16:uniqueId val="{00000005-7A1B-4085-8966-BCC25A0F5675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Liquid Milk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Sheet1!$B$8:$C$8</c:f>
              <c:numCache>
                <c:formatCode>0.0%</c:formatCode>
                <c:ptCount val="2"/>
                <c:pt idx="0">
                  <c:v>0.60614456924868909</c:v>
                </c:pt>
                <c:pt idx="1">
                  <c:v>0.66324847982183943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A1B-4085-8966-BCC25A0F5675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Milk Powder</c:v>
                </c:pt>
              </c:strCache>
            </c:strRef>
          </c:tx>
          <c:spPr>
            <a:ln w="28575" cap="rnd">
              <a:solidFill>
                <a:srgbClr val="FF1B1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1B1B"/>
              </a:solidFill>
              <a:ln w="9525">
                <a:solidFill>
                  <a:srgbClr val="FF1B1B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 2008</c:v>
                </c:pt>
                <c:pt idx="1">
                  <c:v>AUG20</c:v>
                </c:pt>
              </c:strCache>
            </c:strRef>
          </c:cat>
          <c:val>
            <c:numRef>
              <c:f>Sheet1!$B$9:$C$9</c:f>
              <c:numCache>
                <c:formatCode>0.0%</c:formatCode>
                <c:ptCount val="2"/>
                <c:pt idx="0">
                  <c:v>0.36147947043043382</c:v>
                </c:pt>
                <c:pt idx="1">
                  <c:v>0.22354138389507594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A1B-4085-8966-BCC25A0F5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6227640"/>
        <c:axId val="1006232560"/>
      </c:line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chemeClr val="tx1">
                <a:lumMod val="50000"/>
              </a:schemeClr>
            </a:solidFill>
            <a:prstDash val="sys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Core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Sheet1!$B$2:$M$2</c:f>
              <c:numCache>
                <c:formatCode>#,##0.0;\-#,##0.0</c:formatCode>
                <c:ptCount val="12"/>
                <c:pt idx="0">
                  <c:v>-0.75748300000000013</c:v>
                </c:pt>
                <c:pt idx="1">
                  <c:v>-1.598827</c:v>
                </c:pt>
                <c:pt idx="2">
                  <c:v>0</c:v>
                </c:pt>
                <c:pt idx="3">
                  <c:v>-1.4318000000000006</c:v>
                </c:pt>
                <c:pt idx="4">
                  <c:v>-2.927276</c:v>
                </c:pt>
                <c:pt idx="5">
                  <c:v>-0.51316200000000012</c:v>
                </c:pt>
                <c:pt idx="6">
                  <c:v>-1.8370899999999999</c:v>
                </c:pt>
                <c:pt idx="7">
                  <c:v>-0.50616300000000014</c:v>
                </c:pt>
                <c:pt idx="8">
                  <c:v>-1.039968</c:v>
                </c:pt>
                <c:pt idx="9">
                  <c:v>-1.9082829999999997</c:v>
                </c:pt>
                <c:pt idx="10">
                  <c:v>-2.0983019999999999</c:v>
                </c:pt>
                <c:pt idx="11">
                  <c:v>-2.4593659999999997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42-4EE7-A097-01E89CC08542}"/>
            </c:ext>
          </c:extLst>
        </c:ser>
        <c:ser>
          <c:idx val="2"/>
          <c:order val="1"/>
          <c:tx>
            <c:strRef>
              <c:f>Sheet1!$A$3</c:f>
              <c:strCache>
                <c:ptCount val="1"/>
                <c:pt idx="0">
                  <c:v>Extra Mid Bottle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Sheet1!$B$3:$M$3</c:f>
            </c:numRef>
          </c:val>
          <c:extLst>
            <c:ext xmlns:c16="http://schemas.microsoft.com/office/drawing/2014/chart" uri="{C3380CC4-5D6E-409C-BE32-E72D297353CC}">
              <c16:uniqueId val="{00000001-4D42-4EE7-A097-01E89CC08542}"/>
            </c:ext>
          </c:extLst>
        </c:ser>
        <c:ser>
          <c:idx val="3"/>
          <c:order val="2"/>
          <c:tx>
            <c:strRef>
              <c:f>Sheet1!$A$4</c:f>
              <c:strCache>
                <c:ptCount val="1"/>
                <c:pt idx="0">
                  <c:v>DMG Classic OTC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Sheet1!$B$4:$M$4</c:f>
            </c:numRef>
          </c:val>
          <c:extLst>
            <c:ext xmlns:c16="http://schemas.microsoft.com/office/drawing/2014/chart" uri="{C3380CC4-5D6E-409C-BE32-E72D297353CC}">
              <c16:uniqueId val="{00000002-4D42-4EE7-A097-01E89CC08542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Tatapi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Sheet1!$B$5:$M$5</c:f>
            </c:numRef>
          </c:val>
          <c:extLst>
            <c:ext xmlns:c16="http://schemas.microsoft.com/office/drawing/2014/chart" uri="{C3380CC4-5D6E-409C-BE32-E72D297353CC}">
              <c16:uniqueId val="{00000003-4D42-4EE7-A097-01E89CC08542}"/>
            </c:ext>
          </c:extLst>
        </c:ser>
        <c:ser>
          <c:idx val="0"/>
          <c:order val="4"/>
          <c:tx>
            <c:strRef>
              <c:f>Sheet1!$A$6</c:f>
              <c:strCache>
                <c:ptCount val="1"/>
                <c:pt idx="0">
                  <c:v>Other Core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Sheet1!$B$6:$M$6</c:f>
            </c:numRef>
          </c:val>
          <c:extLst>
            <c:ext xmlns:c16="http://schemas.microsoft.com/office/drawing/2014/chart" uri="{C3380CC4-5D6E-409C-BE32-E72D297353CC}">
              <c16:uniqueId val="{00000004-4D42-4EE7-A097-01E89CC08542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NPDs TY*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Sheet1!$B$7:$M$7</c:f>
              <c:numCache>
                <c:formatCode>#,##0.0;\-#,##0.0</c:formatCode>
                <c:ptCount val="12"/>
                <c:pt idx="0">
                  <c:v>0</c:v>
                </c:pt>
                <c:pt idx="1">
                  <c:v>0.112385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0.13117800000000002</c:v>
                </c:pt>
                <c:pt idx="10">
                  <c:v>0.32444899999999999</c:v>
                </c:pt>
                <c:pt idx="11">
                  <c:v>0.54831099999999999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D42-4EE7-A097-01E89CC08542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NPDs LY**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Sheet1!$B$8:$M$8</c:f>
              <c:numCache>
                <c:formatCode>#,##0.0;\-#,##0.0</c:formatCode>
                <c:ptCount val="12"/>
                <c:pt idx="0">
                  <c:v>0.53399099999999999</c:v>
                </c:pt>
                <c:pt idx="1">
                  <c:v>0.90523299999999995</c:v>
                </c:pt>
                <c:pt idx="3">
                  <c:v>1.6941730000000002</c:v>
                </c:pt>
                <c:pt idx="4">
                  <c:v>1.6729550000000002</c:v>
                </c:pt>
                <c:pt idx="5">
                  <c:v>1.270637</c:v>
                </c:pt>
                <c:pt idx="6">
                  <c:v>1.2084600000000001</c:v>
                </c:pt>
                <c:pt idx="7">
                  <c:v>0.84743199999999996</c:v>
                </c:pt>
                <c:pt idx="8">
                  <c:v>0.54477500000000001</c:v>
                </c:pt>
                <c:pt idx="9">
                  <c:v>0.48885600000000001</c:v>
                </c:pt>
                <c:pt idx="10">
                  <c:v>0.31838299999999997</c:v>
                </c:pt>
                <c:pt idx="11">
                  <c:v>-0.16030500000000003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42-4EE7-A097-01E89CC08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06227640"/>
        <c:axId val="1006232560"/>
      </c:bar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rgbClr val="7F7F7F"/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</c:scaling>
        <c:delete val="0"/>
        <c:axPos val="l"/>
        <c:numFmt formatCode="#,##0.0;\-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Core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Sheet1!$B$2:$M$2</c:f>
              <c:numCache>
                <c:formatCode>#,##0.0;\-#,##0.0</c:formatCode>
                <c:ptCount val="12"/>
                <c:pt idx="0">
                  <c:v>-0.57314100000000001</c:v>
                </c:pt>
                <c:pt idx="1">
                  <c:v>-0.92195999999999989</c:v>
                </c:pt>
                <c:pt idx="3">
                  <c:v>-0.34258299999999997</c:v>
                </c:pt>
                <c:pt idx="4">
                  <c:v>-1.928795</c:v>
                </c:pt>
                <c:pt idx="5">
                  <c:v>-0.89452799999999977</c:v>
                </c:pt>
                <c:pt idx="6">
                  <c:v>-0.79066799999999993</c:v>
                </c:pt>
                <c:pt idx="7">
                  <c:v>-0.44509399999999993</c:v>
                </c:pt>
                <c:pt idx="8">
                  <c:v>-0.76150899999999999</c:v>
                </c:pt>
                <c:pt idx="9">
                  <c:v>-1.2495259999999999</c:v>
                </c:pt>
                <c:pt idx="10">
                  <c:v>-1.2535789999999998</c:v>
                </c:pt>
                <c:pt idx="11">
                  <c:v>-1.106025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3-4FE8-8C2D-506DE516B366}"/>
            </c:ext>
          </c:extLst>
        </c:ser>
        <c:ser>
          <c:idx val="2"/>
          <c:order val="1"/>
          <c:tx>
            <c:strRef>
              <c:f>Sheet1!$A$3</c:f>
              <c:strCache>
                <c:ptCount val="1"/>
                <c:pt idx="0">
                  <c:v>NPDs LY**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Sheet1!$B$3:$M$3</c:f>
              <c:numCache>
                <c:formatCode>#,##0.0;\-#,##0.0</c:formatCode>
                <c:ptCount val="12"/>
                <c:pt idx="0">
                  <c:v>0.56342199999999998</c:v>
                </c:pt>
                <c:pt idx="1">
                  <c:v>0.83121900000000004</c:v>
                </c:pt>
                <c:pt idx="3">
                  <c:v>1.091016</c:v>
                </c:pt>
                <c:pt idx="4">
                  <c:v>1.0595209999999999</c:v>
                </c:pt>
                <c:pt idx="5">
                  <c:v>1.2124649999999999</c:v>
                </c:pt>
                <c:pt idx="6">
                  <c:v>1.144177</c:v>
                </c:pt>
                <c:pt idx="7">
                  <c:v>0.91932999999999998</c:v>
                </c:pt>
                <c:pt idx="8">
                  <c:v>0.75755099999999997</c:v>
                </c:pt>
                <c:pt idx="9">
                  <c:v>0.52892399999999995</c:v>
                </c:pt>
                <c:pt idx="10">
                  <c:v>0.33670499999999998</c:v>
                </c:pt>
                <c:pt idx="11">
                  <c:v>0.23783899999999999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B3-4FE8-8C2D-506DE516B366}"/>
            </c:ext>
          </c:extLst>
        </c:ser>
        <c:ser>
          <c:idx val="3"/>
          <c:order val="2"/>
          <c:tx>
            <c:strRef>
              <c:f>Sheet1!$A$4</c:f>
              <c:strCache>
                <c:ptCount val="1"/>
                <c:pt idx="0">
                  <c:v>NPDs TY*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Sheet1!$B$4:$M$4</c:f>
              <c:numCache>
                <c:formatCode>#,##0.0;\-#,##0.0</c:formatCode>
                <c:ptCount val="12"/>
                <c:pt idx="0">
                  <c:v>0</c:v>
                </c:pt>
                <c:pt idx="1">
                  <c:v>0.51840799999999998</c:v>
                </c:pt>
                <c:pt idx="3">
                  <c:v>0</c:v>
                </c:pt>
                <c:pt idx="4">
                  <c:v>0</c:v>
                </c:pt>
                <c:pt idx="5">
                  <c:v>7.6090000000000003E-3</c:v>
                </c:pt>
                <c:pt idx="6">
                  <c:v>5.5960999999999997E-2</c:v>
                </c:pt>
                <c:pt idx="7">
                  <c:v>0.41091800000000001</c:v>
                </c:pt>
                <c:pt idx="8">
                  <c:v>0.70191099999999995</c:v>
                </c:pt>
                <c:pt idx="9">
                  <c:v>0.92858099999999999</c:v>
                </c:pt>
                <c:pt idx="10">
                  <c:v>1.263674</c:v>
                </c:pt>
                <c:pt idx="11">
                  <c:v>1.5594160000000001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B3-4FE8-8C2D-506DE516B366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Sheet1!$B$5:$M$5</c:f>
            </c:numRef>
          </c:val>
          <c:extLst>
            <c:ext xmlns:c16="http://schemas.microsoft.com/office/drawing/2014/chart" uri="{C3380CC4-5D6E-409C-BE32-E72D297353CC}">
              <c16:uniqueId val="{00000003-12B3-4FE8-8C2D-506DE516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06227640"/>
        <c:axId val="1006232560"/>
      </c:bar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rgbClr val="7F7F7F"/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  <c:max val="3"/>
          <c:min val="-3"/>
        </c:scaling>
        <c:delete val="0"/>
        <c:axPos val="l"/>
        <c:numFmt formatCode="#,##0.0;\-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Core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Sheet1!$B$2:$M$2</c:f>
              <c:numCache>
                <c:formatCode>#,##0.0</c:formatCode>
                <c:ptCount val="12"/>
                <c:pt idx="0">
                  <c:v>2.036546</c:v>
                </c:pt>
                <c:pt idx="1">
                  <c:v>1.1858419999999998</c:v>
                </c:pt>
                <c:pt idx="3">
                  <c:v>-3.108762</c:v>
                </c:pt>
                <c:pt idx="4">
                  <c:v>5.9437659999999992</c:v>
                </c:pt>
                <c:pt idx="5">
                  <c:v>1.9593529999999997</c:v>
                </c:pt>
                <c:pt idx="6">
                  <c:v>0.21620100000000031</c:v>
                </c:pt>
                <c:pt idx="7">
                  <c:v>0.24080199999999996</c:v>
                </c:pt>
                <c:pt idx="8">
                  <c:v>1.4659969999999998</c:v>
                </c:pt>
                <c:pt idx="9">
                  <c:v>2.5695700000000001</c:v>
                </c:pt>
                <c:pt idx="10">
                  <c:v>0.82147000000000014</c:v>
                </c:pt>
                <c:pt idx="11">
                  <c:v>2.1306999999999996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E-4650-966C-E3601A911984}"/>
            </c:ext>
          </c:extLst>
        </c:ser>
        <c:ser>
          <c:idx val="2"/>
          <c:order val="1"/>
          <c:tx>
            <c:strRef>
              <c:f>Sheet1!$A$3</c:f>
              <c:strCache>
                <c:ptCount val="1"/>
                <c:pt idx="0">
                  <c:v>NPDs LY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Sheet1!$B$3:$M$3</c:f>
              <c:numCache>
                <c:formatCode>#,##0.0</c:formatCode>
                <c:ptCount val="12"/>
                <c:pt idx="0">
                  <c:v>0.111495</c:v>
                </c:pt>
                <c:pt idx="1">
                  <c:v>1.65863</c:v>
                </c:pt>
                <c:pt idx="3">
                  <c:v>1.580295</c:v>
                </c:pt>
                <c:pt idx="4">
                  <c:v>1.2827410000000004</c:v>
                </c:pt>
                <c:pt idx="5">
                  <c:v>1.5799940000000001</c:v>
                </c:pt>
                <c:pt idx="6">
                  <c:v>1.944199</c:v>
                </c:pt>
                <c:pt idx="7">
                  <c:v>1.859256</c:v>
                </c:pt>
                <c:pt idx="8">
                  <c:v>2.1112980000000001</c:v>
                </c:pt>
                <c:pt idx="9">
                  <c:v>2.1210779999999998</c:v>
                </c:pt>
                <c:pt idx="10">
                  <c:v>1.869804</c:v>
                </c:pt>
                <c:pt idx="11">
                  <c:v>1.1356569999999999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0E-4650-966C-E3601A911984}"/>
            </c:ext>
          </c:extLst>
        </c:ser>
        <c:ser>
          <c:idx val="3"/>
          <c:order val="2"/>
          <c:tx>
            <c:strRef>
              <c:f>Sheet1!$A$4</c:f>
              <c:strCache>
                <c:ptCount val="1"/>
                <c:pt idx="0">
                  <c:v>NPDs TY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Sheet1!$B$4:$M$4</c:f>
              <c:numCache>
                <c:formatCode>#,##0.0</c:formatCode>
                <c:ptCount val="12"/>
                <c:pt idx="0">
                  <c:v>0</c:v>
                </c:pt>
                <c:pt idx="1">
                  <c:v>0.32771300000000003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7.9977999999999994E-2</c:v>
                </c:pt>
                <c:pt idx="7">
                  <c:v>0.21541100000000002</c:v>
                </c:pt>
                <c:pt idx="8">
                  <c:v>0.34103699999999998</c:v>
                </c:pt>
                <c:pt idx="9">
                  <c:v>0.52919300000000002</c:v>
                </c:pt>
                <c:pt idx="10">
                  <c:v>0.77064599999999994</c:v>
                </c:pt>
                <c:pt idx="11">
                  <c:v>1.634428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E-4650-966C-E3601A911984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Mars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Sheet1!$B$5:$M$5</c:f>
            </c:numRef>
          </c:val>
          <c:extLst>
            <c:ext xmlns:c16="http://schemas.microsoft.com/office/drawing/2014/chart" uri="{C3380CC4-5D6E-409C-BE32-E72D297353CC}">
              <c16:uniqueId val="{00000003-2A0E-4650-966C-E3601A911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06227640"/>
        <c:axId val="1006232560"/>
      </c:bar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rgbClr val="7F7F7F"/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  <c:max val="20"/>
          <c:min val="-5"/>
        </c:scaling>
        <c:delete val="0"/>
        <c:axPos val="l"/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Hero Pack TDP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Sheet1!$B$1:$V$1</c:f>
              <c:strCache>
                <c:ptCount val="21"/>
                <c:pt idx="0">
                  <c:v>JAN19</c:v>
                </c:pt>
                <c:pt idx="1">
                  <c:v>FEB19</c:v>
                </c:pt>
                <c:pt idx="2">
                  <c:v>MAR19</c:v>
                </c:pt>
                <c:pt idx="3">
                  <c:v>APR19</c:v>
                </c:pt>
                <c:pt idx="4">
                  <c:v>MAY19</c:v>
                </c:pt>
                <c:pt idx="5">
                  <c:v>JUN19</c:v>
                </c:pt>
                <c:pt idx="6">
                  <c:v>JUL19</c:v>
                </c:pt>
                <c:pt idx="7">
                  <c:v>AUG19</c:v>
                </c:pt>
                <c:pt idx="8">
                  <c:v>SEP19</c:v>
                </c:pt>
                <c:pt idx="9">
                  <c:v>OCT19</c:v>
                </c:pt>
                <c:pt idx="10">
                  <c:v>NOV19</c:v>
                </c:pt>
                <c:pt idx="11">
                  <c:v>DEC19</c:v>
                </c:pt>
                <c:pt idx="12">
                  <c:v>JAN20</c:v>
                </c:pt>
                <c:pt idx="13">
                  <c:v>FEB20</c:v>
                </c:pt>
                <c:pt idx="14">
                  <c:v>MAR20</c:v>
                </c:pt>
                <c:pt idx="15">
                  <c:v>APR20</c:v>
                </c:pt>
                <c:pt idx="16">
                  <c:v>MAY20</c:v>
                </c:pt>
                <c:pt idx="17">
                  <c:v>JUN20</c:v>
                </c:pt>
                <c:pt idx="18">
                  <c:v>JUL20</c:v>
                </c:pt>
                <c:pt idx="19">
                  <c:v>AUG20</c:v>
                </c:pt>
                <c:pt idx="20">
                  <c:v>SEP20</c:v>
                </c:pt>
              </c:strCache>
            </c:strRef>
          </c:cat>
          <c:val>
            <c:numRef>
              <c:f>Sheet1!$B$3:$V$3</c:f>
              <c:numCache>
                <c:formatCode>#,##0.0;\-#,##0.0</c:formatCode>
                <c:ptCount val="21"/>
                <c:pt idx="0">
                  <c:v>54</c:v>
                </c:pt>
                <c:pt idx="1">
                  <c:v>57</c:v>
                </c:pt>
                <c:pt idx="2">
                  <c:v>53</c:v>
                </c:pt>
                <c:pt idx="3">
                  <c:v>55</c:v>
                </c:pt>
                <c:pt idx="4">
                  <c:v>57</c:v>
                </c:pt>
                <c:pt idx="5">
                  <c:v>56</c:v>
                </c:pt>
                <c:pt idx="6">
                  <c:v>58</c:v>
                </c:pt>
                <c:pt idx="7">
                  <c:v>58</c:v>
                </c:pt>
                <c:pt idx="8">
                  <c:v>57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61</c:v>
                </c:pt>
                <c:pt idx="13">
                  <c:v>42</c:v>
                </c:pt>
                <c:pt idx="14">
                  <c:v>49</c:v>
                </c:pt>
                <c:pt idx="15">
                  <c:v>50</c:v>
                </c:pt>
                <c:pt idx="16">
                  <c:v>58</c:v>
                </c:pt>
                <c:pt idx="17">
                  <c:v>61</c:v>
                </c:pt>
                <c:pt idx="18">
                  <c:v>64</c:v>
                </c:pt>
                <c:pt idx="19">
                  <c:v>66</c:v>
                </c:pt>
                <c:pt idx="20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17-4148-9D2E-FC623270E40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All Other TDP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75000"/>
                </a:schemeClr>
              </a:solidFill>
              <a:ln w="9525">
                <a:solidFill>
                  <a:schemeClr val="tx1">
                    <a:lumMod val="75000"/>
                  </a:schemeClr>
                </a:solidFill>
              </a:ln>
              <a:effectLst/>
            </c:spPr>
          </c:marker>
          <c:cat>
            <c:strRef>
              <c:f>Sheet1!$B$1:$V$1</c:f>
              <c:strCache>
                <c:ptCount val="21"/>
                <c:pt idx="0">
                  <c:v>JAN19</c:v>
                </c:pt>
                <c:pt idx="1">
                  <c:v>FEB19</c:v>
                </c:pt>
                <c:pt idx="2">
                  <c:v>MAR19</c:v>
                </c:pt>
                <c:pt idx="3">
                  <c:v>APR19</c:v>
                </c:pt>
                <c:pt idx="4">
                  <c:v>MAY19</c:v>
                </c:pt>
                <c:pt idx="5">
                  <c:v>JUN19</c:v>
                </c:pt>
                <c:pt idx="6">
                  <c:v>JUL19</c:v>
                </c:pt>
                <c:pt idx="7">
                  <c:v>AUG19</c:v>
                </c:pt>
                <c:pt idx="8">
                  <c:v>SEP19</c:v>
                </c:pt>
                <c:pt idx="9">
                  <c:v>OCT19</c:v>
                </c:pt>
                <c:pt idx="10">
                  <c:v>NOV19</c:v>
                </c:pt>
                <c:pt idx="11">
                  <c:v>DEC19</c:v>
                </c:pt>
                <c:pt idx="12">
                  <c:v>JAN20</c:v>
                </c:pt>
                <c:pt idx="13">
                  <c:v>FEB20</c:v>
                </c:pt>
                <c:pt idx="14">
                  <c:v>MAR20</c:v>
                </c:pt>
                <c:pt idx="15">
                  <c:v>APR20</c:v>
                </c:pt>
                <c:pt idx="16">
                  <c:v>MAY20</c:v>
                </c:pt>
                <c:pt idx="17">
                  <c:v>JUN20</c:v>
                </c:pt>
                <c:pt idx="18">
                  <c:v>JUL20</c:v>
                </c:pt>
                <c:pt idx="19">
                  <c:v>AUG20</c:v>
                </c:pt>
                <c:pt idx="20">
                  <c:v>SEP20</c:v>
                </c:pt>
              </c:strCache>
            </c:strRef>
          </c:cat>
          <c:val>
            <c:numRef>
              <c:f>Sheet1!$B$4:$V$4</c:f>
              <c:numCache>
                <c:formatCode>#,##0.0;\-#,##0.0</c:formatCode>
                <c:ptCount val="21"/>
                <c:pt idx="0">
                  <c:v>53</c:v>
                </c:pt>
                <c:pt idx="1">
                  <c:v>50</c:v>
                </c:pt>
                <c:pt idx="2">
                  <c:v>46</c:v>
                </c:pt>
                <c:pt idx="3">
                  <c:v>46</c:v>
                </c:pt>
                <c:pt idx="4">
                  <c:v>47</c:v>
                </c:pt>
                <c:pt idx="5">
                  <c:v>44</c:v>
                </c:pt>
                <c:pt idx="6">
                  <c:v>42</c:v>
                </c:pt>
                <c:pt idx="7">
                  <c:v>41</c:v>
                </c:pt>
                <c:pt idx="8">
                  <c:v>43</c:v>
                </c:pt>
                <c:pt idx="9">
                  <c:v>45</c:v>
                </c:pt>
                <c:pt idx="10">
                  <c:v>41</c:v>
                </c:pt>
                <c:pt idx="11">
                  <c:v>36</c:v>
                </c:pt>
                <c:pt idx="12">
                  <c:v>36</c:v>
                </c:pt>
                <c:pt idx="13">
                  <c:v>27</c:v>
                </c:pt>
                <c:pt idx="14">
                  <c:v>32</c:v>
                </c:pt>
                <c:pt idx="15">
                  <c:v>29</c:v>
                </c:pt>
                <c:pt idx="16">
                  <c:v>30</c:v>
                </c:pt>
                <c:pt idx="17">
                  <c:v>28</c:v>
                </c:pt>
                <c:pt idx="18">
                  <c:v>31</c:v>
                </c:pt>
                <c:pt idx="19">
                  <c:v>30</c:v>
                </c:pt>
                <c:pt idx="20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17-4148-9D2E-FC623270E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2584112"/>
        <c:axId val="692583784"/>
      </c:lineChar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Competition ND</c:v>
                </c:pt>
              </c:strCache>
            </c:strRef>
          </c:tx>
          <c:spPr>
            <a:ln w="38100" cap="rnd">
              <a:solidFill>
                <a:srgbClr val="63A0CC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63A0CC"/>
              </a:solidFill>
              <a:ln w="38100">
                <a:solidFill>
                  <a:srgbClr val="63A0CC"/>
                </a:solidFill>
                <a:prstDash val="sysDash"/>
              </a:ln>
              <a:effectLst/>
            </c:spPr>
          </c:marker>
          <c:cat>
            <c:strRef>
              <c:f>Sheet1!$B$1:$V$1</c:f>
              <c:strCache>
                <c:ptCount val="21"/>
                <c:pt idx="0">
                  <c:v>JAN19</c:v>
                </c:pt>
                <c:pt idx="1">
                  <c:v>FEB19</c:v>
                </c:pt>
                <c:pt idx="2">
                  <c:v>MAR19</c:v>
                </c:pt>
                <c:pt idx="3">
                  <c:v>APR19</c:v>
                </c:pt>
                <c:pt idx="4">
                  <c:v>MAY19</c:v>
                </c:pt>
                <c:pt idx="5">
                  <c:v>JUN19</c:v>
                </c:pt>
                <c:pt idx="6">
                  <c:v>JUL19</c:v>
                </c:pt>
                <c:pt idx="7">
                  <c:v>AUG19</c:v>
                </c:pt>
                <c:pt idx="8">
                  <c:v>SEP19</c:v>
                </c:pt>
                <c:pt idx="9">
                  <c:v>OCT19</c:v>
                </c:pt>
                <c:pt idx="10">
                  <c:v>NOV19</c:v>
                </c:pt>
                <c:pt idx="11">
                  <c:v>DEC19</c:v>
                </c:pt>
                <c:pt idx="12">
                  <c:v>JAN20</c:v>
                </c:pt>
                <c:pt idx="13">
                  <c:v>FEB20</c:v>
                </c:pt>
                <c:pt idx="14">
                  <c:v>MAR20</c:v>
                </c:pt>
                <c:pt idx="15">
                  <c:v>APR20</c:v>
                </c:pt>
                <c:pt idx="16">
                  <c:v>MAY20</c:v>
                </c:pt>
                <c:pt idx="17">
                  <c:v>JUN20</c:v>
                </c:pt>
                <c:pt idx="18">
                  <c:v>JUL20</c:v>
                </c:pt>
                <c:pt idx="19">
                  <c:v>AUG20</c:v>
                </c:pt>
                <c:pt idx="20">
                  <c:v>SEP20</c:v>
                </c:pt>
              </c:strCache>
            </c:strRef>
          </c:cat>
          <c:val>
            <c:numRef>
              <c:f>Sheet1!$B$2:$V$2</c:f>
              <c:numCache>
                <c:formatCode>#,##0_);\(#,##0\)</c:formatCode>
                <c:ptCount val="21"/>
                <c:pt idx="0">
                  <c:v>27</c:v>
                </c:pt>
                <c:pt idx="1">
                  <c:v>28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26</c:v>
                </c:pt>
                <c:pt idx="12">
                  <c:v>27</c:v>
                </c:pt>
                <c:pt idx="13">
                  <c:v>19</c:v>
                </c:pt>
                <c:pt idx="14">
                  <c:v>25</c:v>
                </c:pt>
                <c:pt idx="15">
                  <c:v>25</c:v>
                </c:pt>
                <c:pt idx="16">
                  <c:v>27</c:v>
                </c:pt>
                <c:pt idx="17">
                  <c:v>27</c:v>
                </c:pt>
                <c:pt idx="18">
                  <c:v>28</c:v>
                </c:pt>
                <c:pt idx="19">
                  <c:v>28</c:v>
                </c:pt>
                <c:pt idx="20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17-4148-9D2E-FC623270E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0311168"/>
        <c:axId val="670307560"/>
      </c:lineChart>
      <c:catAx>
        <c:axId val="69258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2583784"/>
        <c:crosses val="autoZero"/>
        <c:auto val="1"/>
        <c:lblAlgn val="ctr"/>
        <c:lblOffset val="100"/>
        <c:noMultiLvlLbl val="0"/>
      </c:catAx>
      <c:valAx>
        <c:axId val="692583784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;\-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2584112"/>
        <c:crosses val="autoZero"/>
        <c:crossBetween val="between"/>
      </c:valAx>
      <c:valAx>
        <c:axId val="670307560"/>
        <c:scaling>
          <c:orientation val="minMax"/>
        </c:scaling>
        <c:delete val="0"/>
        <c:axPos val="r"/>
        <c:numFmt formatCode="#,##0_);\(#,##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0311168"/>
        <c:crosses val="max"/>
        <c:crossBetween val="between"/>
      </c:valAx>
      <c:catAx>
        <c:axId val="670311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703075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28223809876669"/>
          <c:y val="0.55869791294545401"/>
          <c:w val="0.14727121936413501"/>
          <c:h val="0.2338068259500062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Blockbusters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26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3-4720-93DD-805CC350CC0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Sleeping Beauty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33-4720-93DD-805CC350CC0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Weakening Core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33-4720-93DD-805CC350CC0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Lame Duck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16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33-4720-93DD-805CC350CC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27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64-468E-B422-E919B91588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2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64-468E-B422-E919B915888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3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64-468E-B422-E919B915888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17</c:v>
                </c:pt>
                <c:pt idx="1">
                  <c:v>12</c:v>
                </c:pt>
                <c:pt idx="2">
                  <c:v>15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64-468E-B422-E919B91588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12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27-40DA-97F6-F5DB8A11D47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27-40DA-97F6-F5DB8A11D47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27-40DA-97F6-F5DB8A11D47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27-40DA-97F6-F5DB8A11D4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9</c:v>
                </c:pt>
                <c:pt idx="1">
                  <c:v>7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82-4FD6-A2EB-2696DAC34FD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82-4FD6-A2EB-2696DAC34FD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82-4FD6-A2EB-2696DAC34FD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82-4FD6-A2EB-2696DAC34FD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53</c:v>
                </c:pt>
                <c:pt idx="1">
                  <c:v>44</c:v>
                </c:pt>
                <c:pt idx="2">
                  <c:v>52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A-4DB3-AB37-3D00127599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16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FA-4DB3-AB37-3D001275998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43</c:v>
                </c:pt>
                <c:pt idx="1">
                  <c:v>32</c:v>
                </c:pt>
                <c:pt idx="2">
                  <c:v>23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FA-4DB3-AB37-3D001275998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Urban</c:v>
                </c:pt>
                <c:pt idx="1">
                  <c:v>South Urban</c:v>
                </c:pt>
                <c:pt idx="2">
                  <c:v>West Urban</c:v>
                </c:pt>
                <c:pt idx="3">
                  <c:v>North Urban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27</c:v>
                </c:pt>
                <c:pt idx="1">
                  <c:v>32</c:v>
                </c:pt>
                <c:pt idx="2">
                  <c:v>37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FA-4DB3-AB37-3D00127599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FC NPD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6"/>
                <c:pt idx="0">
                  <c:v>Nat Total</c:v>
                </c:pt>
                <c:pt idx="1">
                  <c:v>Hyper</c:v>
                </c:pt>
                <c:pt idx="2">
                  <c:v>Super</c:v>
                </c:pt>
                <c:pt idx="3">
                  <c:v>Mini</c:v>
                </c:pt>
                <c:pt idx="4">
                  <c:v>CVS</c:v>
                </c:pt>
                <c:pt idx="5">
                  <c:v>TT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6"/>
                <c:pt idx="0">
                  <c:v>24</c:v>
                </c:pt>
                <c:pt idx="1">
                  <c:v>94</c:v>
                </c:pt>
                <c:pt idx="2">
                  <c:v>41</c:v>
                </c:pt>
                <c:pt idx="3">
                  <c:v>17</c:v>
                </c:pt>
                <c:pt idx="4">
                  <c:v>53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3-4D5C-958E-85ABF5E931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FC Hero SKU</c:v>
                </c:pt>
              </c:strCache>
            </c:strRef>
          </c:tx>
          <c:spPr>
            <a:pattFill prst="ltUpDiag">
              <a:fgClr>
                <a:schemeClr val="tx1">
                  <a:lumMod val="50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6"/>
                <c:pt idx="0">
                  <c:v>Nat Total</c:v>
                </c:pt>
                <c:pt idx="1">
                  <c:v>Hyper</c:v>
                </c:pt>
                <c:pt idx="2">
                  <c:v>Super</c:v>
                </c:pt>
                <c:pt idx="3">
                  <c:v>Mini</c:v>
                </c:pt>
                <c:pt idx="4">
                  <c:v>CVS</c:v>
                </c:pt>
                <c:pt idx="5">
                  <c:v>TT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6"/>
                <c:pt idx="0">
                  <c:v>68</c:v>
                </c:pt>
                <c:pt idx="1">
                  <c:v>97</c:v>
                </c:pt>
                <c:pt idx="2">
                  <c:v>88</c:v>
                </c:pt>
                <c:pt idx="3">
                  <c:v>77</c:v>
                </c:pt>
                <c:pt idx="4">
                  <c:v>77</c:v>
                </c:pt>
                <c:pt idx="5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43-4D5C-958E-85ABF5E931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82987904"/>
        <c:axId val="582986920"/>
      </c:barChart>
      <c:catAx>
        <c:axId val="5829879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2986920"/>
        <c:crosses val="autoZero"/>
        <c:auto val="1"/>
        <c:lblAlgn val="ctr"/>
        <c:lblOffset val="100"/>
        <c:noMultiLvlLbl val="0"/>
      </c:catAx>
      <c:valAx>
        <c:axId val="582986920"/>
        <c:scaling>
          <c:orientation val="minMax"/>
          <c:max val="100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298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Omni Channel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FMCG</c:v>
                </c:pt>
              </c:strCache>
            </c:strRef>
          </c:tx>
          <c:spPr>
            <a:ln w="57150" cap="rnd">
              <a:solidFill>
                <a:srgbClr val="7F7F7F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rgbClr val="7F7F7F"/>
              </a:solidFill>
              <a:ln w="57150">
                <a:solidFill>
                  <a:srgbClr val="7F7F7F"/>
                </a:solidFill>
                <a:prstDash val="sysDot"/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Sheet1!$B$2:$C$2</c:f>
              <c:numCache>
                <c:formatCode>0%</c:formatCode>
                <c:ptCount val="2"/>
                <c:pt idx="0">
                  <c:v>0.14000000000000001</c:v>
                </c:pt>
                <c:pt idx="1">
                  <c:v>0.22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B7-4201-8D15-5BC855AB1D6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 Foods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Sheet1!$B$3:$C$3</c:f>
              <c:numCache>
                <c:formatCode>0%</c:formatCode>
                <c:ptCount val="2"/>
                <c:pt idx="0">
                  <c:v>0.22</c:v>
                </c:pt>
                <c:pt idx="1">
                  <c:v>0.37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B7-4201-8D15-5BC855AB1D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Dairy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Sheet1!$B$4:$C$4</c:f>
              <c:numCache>
                <c:formatCode>0%</c:formatCode>
                <c:ptCount val="2"/>
                <c:pt idx="0">
                  <c:v>0.14000000000000001</c:v>
                </c:pt>
                <c:pt idx="1">
                  <c:v>0.27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BB7-4201-8D15-5BC855AB1D6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Beverage</c:v>
                </c:pt>
              </c:strCache>
            </c:strRef>
          </c:tx>
          <c:spPr>
            <a:ln w="28575" cap="rnd">
              <a:solidFill>
                <a:srgbClr val="FF1B1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1B1B"/>
              </a:solidFill>
              <a:ln w="9525">
                <a:solidFill>
                  <a:srgbClr val="FF1B1B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Sheet1!$B$5:$C$5</c:f>
              <c:numCache>
                <c:formatCode>0%</c:formatCode>
                <c:ptCount val="2"/>
                <c:pt idx="0">
                  <c:v>0.12</c:v>
                </c:pt>
                <c:pt idx="1">
                  <c:v>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BB7-4201-8D15-5BC855AB1D6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Snk&amp;Confect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Sheet1!$B$6:$C$6</c:f>
              <c:numCache>
                <c:formatCode>0%</c:formatCode>
                <c:ptCount val="2"/>
                <c:pt idx="0">
                  <c:v>0.05</c:v>
                </c:pt>
                <c:pt idx="1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BB7-4201-8D15-5BC855AB1D69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Pack Chocolates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Sheet1!$B$7:$C$7</c:f>
            </c:numRef>
          </c:val>
          <c:smooth val="0"/>
          <c:extLst>
            <c:ext xmlns:c16="http://schemas.microsoft.com/office/drawing/2014/chart" uri="{C3380CC4-5D6E-409C-BE32-E72D297353CC}">
              <c16:uniqueId val="{00000005-3BB7-4201-8D15-5BC855AB1D69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Gum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Sheet1!$B$8:$C$8</c:f>
            </c:numRef>
          </c:val>
          <c:smooth val="0"/>
          <c:extLst>
            <c:ext xmlns:c16="http://schemas.microsoft.com/office/drawing/2014/chart" uri="{C3380CC4-5D6E-409C-BE32-E72D297353CC}">
              <c16:uniqueId val="{00000006-3BB7-4201-8D15-5BC855AB1D69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Biscuits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Sheet1!$B$9:$C$9</c:f>
            </c:numRef>
          </c:val>
          <c:smooth val="0"/>
          <c:extLst>
            <c:ext xmlns:c16="http://schemas.microsoft.com/office/drawing/2014/chart" uri="{C3380CC4-5D6E-409C-BE32-E72D297353CC}">
              <c16:uniqueId val="{00000007-3BB7-4201-8D15-5BC855AB1D69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CSF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Sheet1!$B$1:$C$1</c:f>
              <c:strCache>
                <c:ptCount val="2"/>
                <c:pt idx="0">
                  <c:v>YTD</c:v>
                </c:pt>
                <c:pt idx="1">
                  <c:v>P4W</c:v>
                </c:pt>
              </c:strCache>
            </c:strRef>
          </c:cat>
          <c:val>
            <c:numRef>
              <c:f>Sheet1!$B$10:$C$10</c:f>
            </c:numRef>
          </c:val>
          <c:smooth val="0"/>
          <c:extLst>
            <c:ext xmlns:c16="http://schemas.microsoft.com/office/drawing/2014/chart" uri="{C3380CC4-5D6E-409C-BE32-E72D297353CC}">
              <c16:uniqueId val="{00000008-3BB7-4201-8D15-5BC855AB1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6227640"/>
        <c:axId val="1006232560"/>
      </c:line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8575" cap="flat" cmpd="sng" algn="ctr">
            <a:solidFill>
              <a:schemeClr val="tx1">
                <a:lumMod val="50000"/>
              </a:schemeClr>
            </a:solidFill>
            <a:prstDash val="sys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NPD 4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"/>
                <c:pt idx="0">
                  <c:v>Super</c:v>
                </c:pt>
                <c:pt idx="1">
                  <c:v>Hyper</c:v>
                </c:pt>
              </c:strCache>
            </c:strRef>
          </c:cat>
          <c:val>
            <c:numRef>
              <c:f>Sheet1!$B$2:$B$25</c:f>
              <c:numCache>
                <c:formatCode>0.0</c:formatCode>
                <c:ptCount val="2"/>
                <c:pt idx="0">
                  <c:v>50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F-4454-B723-159BF6510A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NPD 3</c:v>
                </c:pt>
              </c:strCache>
            </c:strRef>
          </c:tx>
          <c:spPr>
            <a:solidFill>
              <a:srgbClr val="4FB2E7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"/>
                <c:pt idx="0">
                  <c:v>Super</c:v>
                </c:pt>
                <c:pt idx="1">
                  <c:v>Hyper</c:v>
                </c:pt>
              </c:strCache>
            </c:strRef>
          </c:cat>
          <c:val>
            <c:numRef>
              <c:f>Sheet1!$C$2:$C$25</c:f>
              <c:numCache>
                <c:formatCode>0.0</c:formatCode>
                <c:ptCount val="2"/>
                <c:pt idx="0">
                  <c:v>53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F-4454-B723-159BF6510A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NPD 2</c:v>
                </c:pt>
              </c:strCache>
            </c:strRef>
          </c:tx>
          <c:spPr>
            <a:solidFill>
              <a:srgbClr val="6CDEF5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"/>
                <c:pt idx="0">
                  <c:v>Super</c:v>
                </c:pt>
                <c:pt idx="1">
                  <c:v>Hyper</c:v>
                </c:pt>
              </c:strCache>
            </c:strRef>
          </c:cat>
          <c:val>
            <c:numRef>
              <c:f>Sheet1!$D$2:$D$25</c:f>
              <c:numCache>
                <c:formatCode>0.0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6F-4454-B723-159BF6510A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NPD 1</c:v>
                </c:pt>
              </c:strCache>
            </c:strRef>
          </c:tx>
          <c:spPr>
            <a:solidFill>
              <a:srgbClr val="81FDFE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"/>
                <c:pt idx="0">
                  <c:v>Super</c:v>
                </c:pt>
                <c:pt idx="1">
                  <c:v>Hyper</c:v>
                </c:pt>
              </c:strCache>
            </c:strRef>
          </c:cat>
          <c:val>
            <c:numRef>
              <c:f>Sheet1!$E$2:$E$25</c:f>
              <c:numCache>
                <c:formatCode>0.0</c:formatCode>
                <c:ptCount val="2"/>
                <c:pt idx="0">
                  <c:v>44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6F-4454-B723-159BF6510A7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Chocolates Hero SKU</c:v>
                </c:pt>
              </c:strCache>
            </c:strRef>
          </c:tx>
          <c:spPr>
            <a:pattFill prst="ltUpDi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2"/>
                <c:pt idx="0">
                  <c:v>Super</c:v>
                </c:pt>
                <c:pt idx="1">
                  <c:v>Hyper</c:v>
                </c:pt>
              </c:strCache>
            </c:strRef>
          </c:cat>
          <c:val>
            <c:numRef>
              <c:f>Sheet1!$F$2:$F$25</c:f>
              <c:numCache>
                <c:formatCode>0.0</c:formatCode>
                <c:ptCount val="2"/>
                <c:pt idx="0">
                  <c:v>88</c:v>
                </c:pt>
                <c:pt idx="1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6F-4454-B723-159BF6510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82987904"/>
        <c:axId val="582986920"/>
      </c:barChart>
      <c:catAx>
        <c:axId val="582987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2986920"/>
        <c:crosses val="autoZero"/>
        <c:auto val="1"/>
        <c:lblAlgn val="ctr"/>
        <c:lblOffset val="100"/>
        <c:noMultiLvlLbl val="0"/>
      </c:catAx>
      <c:valAx>
        <c:axId val="582986920"/>
        <c:scaling>
          <c:orientation val="minMax"/>
          <c:max val="100"/>
        </c:scaling>
        <c:delete val="0"/>
        <c:axPos val="b"/>
        <c:numFmt formatCode="0.0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298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63A0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9B-49C1-8E58-5DA58AB5A280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19B-49C1-8E58-5DA58AB5A2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China Total</c:v>
                </c:pt>
                <c:pt idx="1">
                  <c:v>Tier 1</c:v>
                </c:pt>
                <c:pt idx="2">
                  <c:v>Tier 2</c:v>
                </c:pt>
                <c:pt idx="3">
                  <c:v>Tier 3</c:v>
                </c:pt>
                <c:pt idx="4">
                  <c:v>Tier 4</c:v>
                </c:pt>
                <c:pt idx="5">
                  <c:v>Rural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97</c:v>
                </c:pt>
                <c:pt idx="1">
                  <c:v>100</c:v>
                </c:pt>
                <c:pt idx="2">
                  <c:v>96</c:v>
                </c:pt>
                <c:pt idx="3">
                  <c:v>93</c:v>
                </c:pt>
                <c:pt idx="4">
                  <c:v>95</c:v>
                </c:pt>
                <c:pt idx="5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9B-49C1-8E58-5DA58AB5A2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356696"/>
        <c:axId val="746232712"/>
      </c:barChart>
      <c:catAx>
        <c:axId val="7683566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6232712"/>
        <c:crosses val="autoZero"/>
        <c:auto val="1"/>
        <c:lblAlgn val="ctr"/>
        <c:lblOffset val="100"/>
        <c:noMultiLvlLbl val="0"/>
      </c:catAx>
      <c:valAx>
        <c:axId val="74623271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768356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70-440A-ABC9-70735BA24BF8}"/>
              </c:ext>
            </c:extLst>
          </c:dPt>
          <c:dLbls>
            <c:delete val="1"/>
          </c:dLbls>
          <c:cat>
            <c:strRef>
              <c:f>Sheet1!$B$1:$F$1</c:f>
              <c:strCache>
                <c:ptCount val="5"/>
                <c:pt idx="0">
                  <c:v>Key+A</c:v>
                </c:pt>
                <c:pt idx="1">
                  <c:v>B Urban</c:v>
                </c:pt>
                <c:pt idx="2">
                  <c:v>C Urban</c:v>
                </c:pt>
                <c:pt idx="3">
                  <c:v>D Urban</c:v>
                </c:pt>
                <c:pt idx="4">
                  <c:v>Rural</c:v>
                </c:pt>
              </c:strCache>
            </c:strRef>
          </c:cat>
          <c:val>
            <c:numRef>
              <c:f>Sheet1!$B$2:$F$2</c:f>
              <c:numCache>
                <c:formatCode>0.0%</c:formatCode>
                <c:ptCount val="5"/>
                <c:pt idx="0">
                  <c:v>-0.122</c:v>
                </c:pt>
                <c:pt idx="1">
                  <c:v>-6.8000000000000005E-2</c:v>
                </c:pt>
                <c:pt idx="2">
                  <c:v>-7.3999999999999996E-2</c:v>
                </c:pt>
                <c:pt idx="3">
                  <c:v>-7.1999999999999995E-2</c:v>
                </c:pt>
                <c:pt idx="4">
                  <c:v>2.4E-2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70-440A-ABC9-70735BA24B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1006199104"/>
        <c:axId val="1006196808"/>
      </c:barChart>
      <c:catAx>
        <c:axId val="100619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196808"/>
        <c:crosses val="autoZero"/>
        <c:auto val="1"/>
        <c:lblAlgn val="ctr"/>
        <c:lblOffset val="100"/>
        <c:noMultiLvlLbl val="0"/>
      </c:catAx>
      <c:valAx>
        <c:axId val="1006196808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006199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28223809876669"/>
          <c:y val="0.55869791294545401"/>
          <c:w val="0.14727121936413501"/>
          <c:h val="0.2338068259500062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Blockbusters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26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3-4720-93DD-805CC350CC0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Sleeping Beauty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33-4720-93DD-805CC350CC0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Weakening Core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33-4720-93DD-805CC350CC0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Lame Duck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16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33-4720-93DD-805CC350CC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  <c:userShapes r:id="rId4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18</c:v>
                </c:pt>
                <c:pt idx="1">
                  <c:v>17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64-468E-B422-E919B91588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64-468E-B422-E919B915888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64-468E-B422-E919B915888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11</c:v>
                </c:pt>
                <c:pt idx="1">
                  <c:v>11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64-468E-B422-E919B91588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27-40DA-97F6-F5DB8A11D47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27-40DA-97F6-F5DB8A11D47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27-40DA-97F6-F5DB8A11D47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27-40DA-97F6-F5DB8A11D4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82-4FD6-A2EB-2696DAC34FD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82-4FD6-A2EB-2696DAC34FD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82-4FD6-A2EB-2696DAC34FD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82-4FD6-A2EB-2696DAC34FD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BB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4"/>
                <c:pt idx="0">
                  <c:v>40</c:v>
                </c:pt>
                <c:pt idx="1">
                  <c:v>34</c:v>
                </c:pt>
                <c:pt idx="2">
                  <c:v>24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A-4DB3-AB37-3D00127599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4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FA-4DB3-AB37-3D001275998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Sheet1!$B$4:$Q$4</c:f>
              <c:numCache>
                <c:formatCode>General</c:formatCode>
                <c:ptCount val="4"/>
                <c:pt idx="0">
                  <c:v>17</c:v>
                </c:pt>
                <c:pt idx="1">
                  <c:v>21</c:v>
                </c:pt>
                <c:pt idx="2">
                  <c:v>8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FA-4DB3-AB37-3D001275998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LD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Sheet1!$B$1:$Q$1</c:f>
              <c:strCache>
                <c:ptCount val="4"/>
                <c:pt idx="0">
                  <c:v>East Rural</c:v>
                </c:pt>
                <c:pt idx="1">
                  <c:v>South Rural</c:v>
                </c:pt>
                <c:pt idx="2">
                  <c:v>West Rural</c:v>
                </c:pt>
                <c:pt idx="3">
                  <c:v>North Rural</c:v>
                </c:pt>
              </c:strCache>
            </c:strRef>
          </c:cat>
          <c:val>
            <c:numRef>
              <c:f>Sheet1!$B$5:$Q$5</c:f>
              <c:numCache>
                <c:formatCode>General</c:formatCode>
                <c:ptCount val="4"/>
                <c:pt idx="0">
                  <c:v>28</c:v>
                </c:pt>
                <c:pt idx="1">
                  <c:v>28</c:v>
                </c:pt>
                <c:pt idx="2">
                  <c:v>20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FA-4DB3-AB37-3D00127599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93789352"/>
        <c:axId val="693793288"/>
      </c:barChart>
      <c:catAx>
        <c:axId val="693789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793288"/>
        <c:crosses val="autoZero"/>
        <c:auto val="1"/>
        <c:lblAlgn val="ctr"/>
        <c:lblOffset val="100"/>
        <c:noMultiLvlLbl val="0"/>
      </c:catAx>
      <c:valAx>
        <c:axId val="693793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37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Chewy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Sheet1!$B$2:$M$2</c:f>
              <c:numCache>
                <c:formatCode>#,##0.0;\-#,##0.0</c:formatCode>
                <c:ptCount val="12"/>
                <c:pt idx="0">
                  <c:v>-0.35708000000000001</c:v>
                </c:pt>
                <c:pt idx="1">
                  <c:v>0.67061400000000004</c:v>
                </c:pt>
                <c:pt idx="3">
                  <c:v>2.4717989999999999</c:v>
                </c:pt>
                <c:pt idx="4">
                  <c:v>-1.5588770000000001</c:v>
                </c:pt>
                <c:pt idx="5">
                  <c:v>0.83186800000000005</c:v>
                </c:pt>
                <c:pt idx="6">
                  <c:v>0.88078900000000004</c:v>
                </c:pt>
                <c:pt idx="7">
                  <c:v>0.166906</c:v>
                </c:pt>
                <c:pt idx="8">
                  <c:v>-0.230716</c:v>
                </c:pt>
                <c:pt idx="9">
                  <c:v>0.76327900000000004</c:v>
                </c:pt>
                <c:pt idx="10">
                  <c:v>0.87897800000000004</c:v>
                </c:pt>
                <c:pt idx="11">
                  <c:v>0.93738200000000005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A-4A49-BC01-A43E35CCED68}"/>
            </c:ext>
          </c:extLst>
        </c:ser>
        <c:ser>
          <c:idx val="2"/>
          <c:order val="1"/>
          <c:tx>
            <c:strRef>
              <c:f>Sheet1!$A$3</c:f>
              <c:strCache>
                <c:ptCount val="1"/>
                <c:pt idx="0">
                  <c:v>Enjoyment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Sheet1!$B$3:$M$3</c:f>
              <c:numCache>
                <c:formatCode>#,##0.0;\-#,##0.0</c:formatCode>
                <c:ptCount val="12"/>
                <c:pt idx="0">
                  <c:v>-1.0620860000000001</c:v>
                </c:pt>
                <c:pt idx="1">
                  <c:v>-1.647786</c:v>
                </c:pt>
                <c:pt idx="3">
                  <c:v>-1.8520099999999999</c:v>
                </c:pt>
                <c:pt idx="4">
                  <c:v>-2.1711849999999999</c:v>
                </c:pt>
                <c:pt idx="5">
                  <c:v>-1.9344589999999999</c:v>
                </c:pt>
                <c:pt idx="6">
                  <c:v>-1.781755</c:v>
                </c:pt>
                <c:pt idx="7">
                  <c:v>-1.247849</c:v>
                </c:pt>
                <c:pt idx="8">
                  <c:v>-1.3053060000000001</c:v>
                </c:pt>
                <c:pt idx="9">
                  <c:v>-1.4573389999999999</c:v>
                </c:pt>
                <c:pt idx="10">
                  <c:v>-1.3715360000000001</c:v>
                </c:pt>
                <c:pt idx="11">
                  <c:v>-1.443519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7A-4A49-BC01-A43E35CCED68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Gummy</c:v>
                </c:pt>
              </c:strCache>
            </c:strRef>
          </c:tx>
          <c:spPr>
            <a:solidFill>
              <a:srgbClr val="63A0CC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Sheet1!$B$4:$M$4</c:f>
              <c:numCache>
                <c:formatCode>#,##0.0;\-#,##0.0</c:formatCode>
                <c:ptCount val="12"/>
                <c:pt idx="0">
                  <c:v>1.463381</c:v>
                </c:pt>
                <c:pt idx="1">
                  <c:v>1.1990769999999999</c:v>
                </c:pt>
                <c:pt idx="3">
                  <c:v>-0.78090599999999999</c:v>
                </c:pt>
                <c:pt idx="4">
                  <c:v>4.4463460000000001</c:v>
                </c:pt>
                <c:pt idx="5">
                  <c:v>2.557159</c:v>
                </c:pt>
                <c:pt idx="6">
                  <c:v>1.465829</c:v>
                </c:pt>
                <c:pt idx="7">
                  <c:v>0.95289999999999997</c:v>
                </c:pt>
                <c:pt idx="8">
                  <c:v>1.3593649999999999</c:v>
                </c:pt>
                <c:pt idx="9">
                  <c:v>0.85712699999999997</c:v>
                </c:pt>
                <c:pt idx="10">
                  <c:v>0.27254800000000001</c:v>
                </c:pt>
                <c:pt idx="11">
                  <c:v>0.31928499999999999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7A-4A49-BC01-A43E35CCED68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Sheet1!$B$1:$M$1</c:f>
              <c:strCache>
                <c:ptCount val="12"/>
                <c:pt idx="0">
                  <c:v>YTD LY</c:v>
                </c:pt>
                <c:pt idx="1">
                  <c:v>YTD TY</c:v>
                </c:pt>
                <c:pt idx="2">
                  <c:v>-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Sheet1!$B$5:$M$5</c:f>
              <c:numCache>
                <c:formatCode>#,##0.0;\-#,##0.0</c:formatCode>
                <c:ptCount val="12"/>
                <c:pt idx="0">
                  <c:v>-4.4214999999999893E-2</c:v>
                </c:pt>
                <c:pt idx="1">
                  <c:v>-0.22190500000000002</c:v>
                </c:pt>
                <c:pt idx="3">
                  <c:v>0.16111700000000007</c:v>
                </c:pt>
                <c:pt idx="4">
                  <c:v>-0.71628399999999992</c:v>
                </c:pt>
                <c:pt idx="5">
                  <c:v>-1.4545680000000001</c:v>
                </c:pt>
                <c:pt idx="6">
                  <c:v>-0.56486300000000012</c:v>
                </c:pt>
                <c:pt idx="7">
                  <c:v>0.12804300000000002</c:v>
                </c:pt>
                <c:pt idx="8">
                  <c:v>0.17665700000000006</c:v>
                </c:pt>
                <c:pt idx="9">
                  <c:v>-0.16306700000000007</c:v>
                </c:pt>
                <c:pt idx="10">
                  <c:v>0.22001000000000004</c:v>
                </c:pt>
                <c:pt idx="11">
                  <c:v>0.18685199999999996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7A-4A49-BC01-A43E35CCE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06227640"/>
        <c:axId val="1006232560"/>
      </c:barChart>
      <c:catAx>
        <c:axId val="100622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232560"/>
        <c:crosses val="autoZero"/>
        <c:auto val="1"/>
        <c:lblAlgn val="ctr"/>
        <c:lblOffset val="100"/>
        <c:noMultiLvlLbl val="0"/>
      </c:catAx>
      <c:valAx>
        <c:axId val="1006232560"/>
        <c:scaling>
          <c:orientation val="minMax"/>
        </c:scaling>
        <c:delete val="1"/>
        <c:axPos val="l"/>
        <c:numFmt formatCode="#,##0.0;\-#,##0.0" sourceLinked="1"/>
        <c:majorTickMark val="none"/>
        <c:minorTickMark val="none"/>
        <c:tickLblPos val="nextTo"/>
        <c:crossAx val="100622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731949825526554E-2"/>
          <c:y val="0.2484116984061161"/>
          <c:w val="0.92816318991965696"/>
          <c:h val="0.251100070532109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YEARS AGO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Sheet1!$B$2:$B$13</c:f>
            </c:numRef>
          </c:val>
          <c:smooth val="1"/>
          <c:extLst>
            <c:ext xmlns:c16="http://schemas.microsoft.com/office/drawing/2014/chart" uri="{C3380CC4-5D6E-409C-BE32-E72D297353CC}">
              <c16:uniqueId val="{00000000-94F3-4EBB-9404-265961C383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YEAR AGO</c:v>
                </c:pt>
              </c:strCache>
            </c:strRef>
          </c:tx>
          <c:spPr>
            <a:ln w="28575" cap="rnd">
              <a:solidFill>
                <a:srgbClr val="3C3C3C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Sheet1!$C$2:$C$13</c:f>
              <c:numCache>
                <c:formatCode>#,##0</c:formatCode>
                <c:ptCount val="12"/>
                <c:pt idx="0">
                  <c:v>1311.98661694666</c:v>
                </c:pt>
                <c:pt idx="1">
                  <c:v>1234.2460943562401</c:v>
                </c:pt>
                <c:pt idx="2">
                  <c:v>1236.6636810017701</c:v>
                </c:pt>
                <c:pt idx="3">
                  <c:v>1299.8178337674599</c:v>
                </c:pt>
                <c:pt idx="4">
                  <c:v>1314.4310837746903</c:v>
                </c:pt>
                <c:pt idx="5">
                  <c:v>1537.2932422899</c:v>
                </c:pt>
                <c:pt idx="6">
                  <c:v>1321.9702205773499</c:v>
                </c:pt>
                <c:pt idx="7">
                  <c:v>1311.6356067953798</c:v>
                </c:pt>
                <c:pt idx="8">
                  <c:v>1231.94078014299</c:v>
                </c:pt>
                <c:pt idx="9">
                  <c:v>1276.0800885881602</c:v>
                </c:pt>
                <c:pt idx="10">
                  <c:v>1248.41586813657</c:v>
                </c:pt>
                <c:pt idx="11">
                  <c:v>1206.0383006852101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F3-4EBB-9404-265961C383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LATEST YEAR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1250.7302956159001</c:v>
                </c:pt>
                <c:pt idx="1">
                  <c:v>1259.08804519005</c:v>
                </c:pt>
                <c:pt idx="2">
                  <c:v>1235.92916765676</c:v>
                </c:pt>
                <c:pt idx="3">
                  <c:v>1409.5450970687903</c:v>
                </c:pt>
                <c:pt idx="4">
                  <c:v>740.46385462709009</c:v>
                </c:pt>
                <c:pt idx="5">
                  <c:v>1003.1722211143899</c:v>
                </c:pt>
                <c:pt idx="6">
                  <c:v>947.63184364755</c:v>
                </c:pt>
                <c:pt idx="7">
                  <c:v>1055.9643114399501</c:v>
                </c:pt>
                <c:pt idx="8">
                  <c:v>1004.9819980552501</c:v>
                </c:pt>
                <c:pt idx="9">
                  <c:v>1039.60595561584</c:v>
                </c:pt>
                <c:pt idx="10">
                  <c:v>1051.5383023316399</c:v>
                </c:pt>
                <c:pt idx="11">
                  <c:v>1032.18720674062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F3-4EBB-9404-265961C38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9090056"/>
        <c:axId val="769091368"/>
      </c:lineChart>
      <c:catAx>
        <c:axId val="7690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091368"/>
        <c:crosses val="autoZero"/>
        <c:auto val="0"/>
        <c:lblAlgn val="ctr"/>
        <c:lblOffset val="100"/>
        <c:noMultiLvlLbl val="1"/>
      </c:catAx>
      <c:valAx>
        <c:axId val="769091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090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731949825526554E-2"/>
          <c:y val="6.2733182368215609E-2"/>
          <c:w val="0.92816318991965696"/>
          <c:h val="0.667469717759273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YEARS AGO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Sheet1!$B$2:$B$13</c:f>
            </c:numRef>
          </c:val>
          <c:smooth val="1"/>
          <c:extLst>
            <c:ext xmlns:c16="http://schemas.microsoft.com/office/drawing/2014/chart" uri="{C3380CC4-5D6E-409C-BE32-E72D297353CC}">
              <c16:uniqueId val="{00000000-04AE-4CA3-B18A-472A166985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YEAR AGO</c:v>
                </c:pt>
              </c:strCache>
            </c:strRef>
          </c:tx>
          <c:spPr>
            <a:ln w="28575" cap="rnd">
              <a:solidFill>
                <a:srgbClr val="3C3C3C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Sheet1!$C$2:$C$13</c:f>
              <c:numCache>
                <c:formatCode>#,##0</c:formatCode>
                <c:ptCount val="12"/>
                <c:pt idx="0">
                  <c:v>1062.92886206141</c:v>
                </c:pt>
                <c:pt idx="1">
                  <c:v>1093.1281357668399</c:v>
                </c:pt>
                <c:pt idx="2">
                  <c:v>1282.4492610812199</c:v>
                </c:pt>
                <c:pt idx="3">
                  <c:v>1974.3468225199199</c:v>
                </c:pt>
                <c:pt idx="4">
                  <c:v>2161.6579064091102</c:v>
                </c:pt>
                <c:pt idx="5">
                  <c:v>1493.12575216614</c:v>
                </c:pt>
                <c:pt idx="6">
                  <c:v>1028.09016164277</c:v>
                </c:pt>
                <c:pt idx="7">
                  <c:v>944.73355829905995</c:v>
                </c:pt>
                <c:pt idx="8">
                  <c:v>819.1391185754801</c:v>
                </c:pt>
                <c:pt idx="9">
                  <c:v>789.54705557105001</c:v>
                </c:pt>
                <c:pt idx="10">
                  <c:v>826.51670005124993</c:v>
                </c:pt>
                <c:pt idx="11">
                  <c:v>1032.0394059263299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4AE-4CA3-B18A-472A166985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LATEST YEAR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970.21601041118004</c:v>
                </c:pt>
                <c:pt idx="1">
                  <c:v>1035.1938192461901</c:v>
                </c:pt>
                <c:pt idx="2">
                  <c:v>1194.5239855100501</c:v>
                </c:pt>
                <c:pt idx="3">
                  <c:v>2331.5949355379703</c:v>
                </c:pt>
                <c:pt idx="4">
                  <c:v>1238.8660020487098</c:v>
                </c:pt>
                <c:pt idx="5">
                  <c:v>1135.3638330082699</c:v>
                </c:pt>
                <c:pt idx="6">
                  <c:v>920.50399520870997</c:v>
                </c:pt>
                <c:pt idx="7">
                  <c:v>847.80193314197993</c:v>
                </c:pt>
                <c:pt idx="8">
                  <c:v>715.89347894847003</c:v>
                </c:pt>
                <c:pt idx="9">
                  <c:v>729.35552820077999</c:v>
                </c:pt>
                <c:pt idx="10">
                  <c:v>808.33005791946994</c:v>
                </c:pt>
                <c:pt idx="11">
                  <c:v>1033.8070070178401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4AE-4CA3-B18A-472A166985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9090056"/>
        <c:axId val="769091368"/>
      </c:lineChart>
      <c:catAx>
        <c:axId val="7690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091368"/>
        <c:crosses val="autoZero"/>
        <c:auto val="0"/>
        <c:lblAlgn val="ctr"/>
        <c:lblOffset val="100"/>
        <c:noMultiLvlLbl val="1"/>
      </c:catAx>
      <c:valAx>
        <c:axId val="769091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69090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731949825526554E-2"/>
          <c:y val="6.2733182368215609E-2"/>
          <c:w val="0.92816318991965696"/>
          <c:h val="0.667469717759273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YEARS AGO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Sheet1!$B$2:$B$13</c:f>
            </c:numRef>
          </c:val>
          <c:smooth val="1"/>
          <c:extLst>
            <c:ext xmlns:c16="http://schemas.microsoft.com/office/drawing/2014/chart" uri="{C3380CC4-5D6E-409C-BE32-E72D297353CC}">
              <c16:uniqueId val="{00000000-DC1F-406B-84E9-0C9A4CBEF0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YEAR AGO</c:v>
                </c:pt>
              </c:strCache>
            </c:strRef>
          </c:tx>
          <c:spPr>
            <a:ln w="28575" cap="rnd">
              <a:solidFill>
                <a:srgbClr val="3C3C3C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Sheet1!$C$2:$C$13</c:f>
              <c:numCache>
                <c:formatCode>#,##0</c:formatCode>
                <c:ptCount val="12"/>
                <c:pt idx="0">
                  <c:v>1311.98661694666</c:v>
                </c:pt>
                <c:pt idx="1">
                  <c:v>1234.2460943562401</c:v>
                </c:pt>
                <c:pt idx="2">
                  <c:v>1236.6636810017701</c:v>
                </c:pt>
                <c:pt idx="3">
                  <c:v>1299.8178337674599</c:v>
                </c:pt>
                <c:pt idx="4">
                  <c:v>1314.4310837746903</c:v>
                </c:pt>
                <c:pt idx="5">
                  <c:v>1537.2932422899</c:v>
                </c:pt>
                <c:pt idx="6">
                  <c:v>1321.9702205773499</c:v>
                </c:pt>
                <c:pt idx="7">
                  <c:v>1311.6356067953798</c:v>
                </c:pt>
                <c:pt idx="8">
                  <c:v>1231.94078014299</c:v>
                </c:pt>
                <c:pt idx="9">
                  <c:v>1276.0800885881602</c:v>
                </c:pt>
                <c:pt idx="10">
                  <c:v>1248.41586813657</c:v>
                </c:pt>
                <c:pt idx="11">
                  <c:v>1206.0383006852101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C1F-406B-84E9-0C9A4CBEF0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LATEST YEAR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1250.7302956159001</c:v>
                </c:pt>
                <c:pt idx="1">
                  <c:v>1259.08804519005</c:v>
                </c:pt>
                <c:pt idx="2">
                  <c:v>1235.92916765676</c:v>
                </c:pt>
                <c:pt idx="3">
                  <c:v>1409.5450970687903</c:v>
                </c:pt>
                <c:pt idx="4">
                  <c:v>740.46385462709009</c:v>
                </c:pt>
                <c:pt idx="5">
                  <c:v>1003.1722211143899</c:v>
                </c:pt>
                <c:pt idx="6">
                  <c:v>947.63184364755</c:v>
                </c:pt>
                <c:pt idx="7">
                  <c:v>1055.9643114399501</c:v>
                </c:pt>
                <c:pt idx="8">
                  <c:v>1004.9819980552501</c:v>
                </c:pt>
                <c:pt idx="9">
                  <c:v>1039.60595561584</c:v>
                </c:pt>
                <c:pt idx="10">
                  <c:v>1051.5383023316399</c:v>
                </c:pt>
                <c:pt idx="11">
                  <c:v>1032.18720674062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C1F-406B-84E9-0C9A4CBEF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9090056"/>
        <c:axId val="769091368"/>
      </c:lineChart>
      <c:catAx>
        <c:axId val="7690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091368"/>
        <c:crosses val="autoZero"/>
        <c:auto val="0"/>
        <c:lblAlgn val="ctr"/>
        <c:lblOffset val="100"/>
        <c:noMultiLvlLbl val="1"/>
      </c:catAx>
      <c:valAx>
        <c:axId val="769091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69090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731949825526554E-2"/>
          <c:y val="6.2733182368215609E-2"/>
          <c:w val="0.92816318991965696"/>
          <c:h val="0.667469717759273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YEARS AGO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Sheet1!$B$2:$B$13</c:f>
            </c:numRef>
          </c:val>
          <c:smooth val="1"/>
          <c:extLst>
            <c:ext xmlns:c16="http://schemas.microsoft.com/office/drawing/2014/chart" uri="{C3380CC4-5D6E-409C-BE32-E72D297353CC}">
              <c16:uniqueId val="{00000000-2164-48E1-8D95-6F3990308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YEAR AGO</c:v>
                </c:pt>
              </c:strCache>
            </c:strRef>
          </c:tx>
          <c:spPr>
            <a:ln w="28575" cap="rnd">
              <a:solidFill>
                <a:srgbClr val="3C3C3C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Sheet1!$C$2:$C$13</c:f>
              <c:numCache>
                <c:formatCode>#,##0</c:formatCode>
                <c:ptCount val="12"/>
                <c:pt idx="0">
                  <c:v>274.19715273635995</c:v>
                </c:pt>
                <c:pt idx="1">
                  <c:v>261.60004614389999</c:v>
                </c:pt>
                <c:pt idx="2">
                  <c:v>258.96928872914003</c:v>
                </c:pt>
                <c:pt idx="3">
                  <c:v>268.10247879944001</c:v>
                </c:pt>
                <c:pt idx="4">
                  <c:v>260.10702783607002</c:v>
                </c:pt>
                <c:pt idx="5">
                  <c:v>299.60880845399998</c:v>
                </c:pt>
                <c:pt idx="6">
                  <c:v>279.61406437530002</c:v>
                </c:pt>
                <c:pt idx="7">
                  <c:v>278.98951959710996</c:v>
                </c:pt>
                <c:pt idx="8">
                  <c:v>260.07651052243</c:v>
                </c:pt>
                <c:pt idx="9">
                  <c:v>272.96472204856997</c:v>
                </c:pt>
                <c:pt idx="10">
                  <c:v>276.32344550051999</c:v>
                </c:pt>
                <c:pt idx="11">
                  <c:v>268.07238727644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164-48E1-8D95-6F39903080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LATEST YEAR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275.69520316677</c:v>
                </c:pt>
                <c:pt idx="1">
                  <c:v>272.66271562546001</c:v>
                </c:pt>
                <c:pt idx="2">
                  <c:v>260.40846291473997</c:v>
                </c:pt>
                <c:pt idx="3">
                  <c:v>285.03562500832999</c:v>
                </c:pt>
                <c:pt idx="4">
                  <c:v>154.96645567664999</c:v>
                </c:pt>
                <c:pt idx="5">
                  <c:v>171.79696630571999</c:v>
                </c:pt>
                <c:pt idx="6">
                  <c:v>179.33725675599999</c:v>
                </c:pt>
                <c:pt idx="7">
                  <c:v>200.74559922647001</c:v>
                </c:pt>
                <c:pt idx="8">
                  <c:v>195.63558583625999</c:v>
                </c:pt>
                <c:pt idx="9">
                  <c:v>212.53389574261999</c:v>
                </c:pt>
                <c:pt idx="10">
                  <c:v>227.13829716312998</c:v>
                </c:pt>
                <c:pt idx="11">
                  <c:v>221.34667612338998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164-48E1-8D95-6F3990308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9090056"/>
        <c:axId val="769091368"/>
      </c:lineChart>
      <c:catAx>
        <c:axId val="7690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091368"/>
        <c:crosses val="autoZero"/>
        <c:auto val="0"/>
        <c:lblAlgn val="ctr"/>
        <c:lblOffset val="100"/>
        <c:noMultiLvlLbl val="1"/>
      </c:catAx>
      <c:valAx>
        <c:axId val="769091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69090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3731949825526554E-2"/>
          <c:y val="6.2733182368215609E-2"/>
          <c:w val="0.92816318991965696"/>
          <c:h val="0.667469717759273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YEARS AGO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Sheet1!$B$2:$B$13</c:f>
            </c:numRef>
          </c:val>
          <c:smooth val="1"/>
          <c:extLst>
            <c:ext xmlns:c16="http://schemas.microsoft.com/office/drawing/2014/chart" uri="{C3380CC4-5D6E-409C-BE32-E72D297353CC}">
              <c16:uniqueId val="{00000000-983B-42F6-89FC-9687EADF3B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YEAR AGO</c:v>
                </c:pt>
              </c:strCache>
            </c:strRef>
          </c:tx>
          <c:spPr>
            <a:ln w="28575" cap="rnd">
              <a:solidFill>
                <a:srgbClr val="3C3C3C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Sheet1!$C$2:$C$13</c:f>
              <c:numCache>
                <c:formatCode>#,##0</c:formatCode>
                <c:ptCount val="12"/>
                <c:pt idx="0">
                  <c:v>746.98851349209997</c:v>
                </c:pt>
                <c:pt idx="1">
                  <c:v>737.81548334886998</c:v>
                </c:pt>
                <c:pt idx="2">
                  <c:v>752.88720931389003</c:v>
                </c:pt>
                <c:pt idx="3">
                  <c:v>937.82171701204004</c:v>
                </c:pt>
                <c:pt idx="4">
                  <c:v>995.93783140807011</c:v>
                </c:pt>
                <c:pt idx="5">
                  <c:v>904.24054375823005</c:v>
                </c:pt>
                <c:pt idx="6">
                  <c:v>748.38267774227006</c:v>
                </c:pt>
                <c:pt idx="7">
                  <c:v>751.45340759741009</c:v>
                </c:pt>
                <c:pt idx="8">
                  <c:v>728.29087677552013</c:v>
                </c:pt>
                <c:pt idx="9">
                  <c:v>758.32040240152003</c:v>
                </c:pt>
                <c:pt idx="10">
                  <c:v>775.58493983064</c:v>
                </c:pt>
                <c:pt idx="11">
                  <c:v>746.95513523455998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83B-42F6-89FC-9687EADF3B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LATEST YEAR</c:v>
                </c:pt>
              </c:strCache>
            </c:strRef>
          </c:tx>
          <c:spPr>
            <a:ln w="28575" cap="rnd">
              <a:solidFill>
                <a:srgbClr val="63A0CC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OCT19</c:v>
                </c:pt>
                <c:pt idx="1">
                  <c:v>NOV19</c:v>
                </c:pt>
                <c:pt idx="2">
                  <c:v>DEC19</c:v>
                </c:pt>
                <c:pt idx="3">
                  <c:v>JAN20</c:v>
                </c:pt>
                <c:pt idx="4">
                  <c:v>FEB20</c:v>
                </c:pt>
                <c:pt idx="5">
                  <c:v>MAR20</c:v>
                </c:pt>
                <c:pt idx="6">
                  <c:v>APR20</c:v>
                </c:pt>
                <c:pt idx="7">
                  <c:v>MAY20</c:v>
                </c:pt>
                <c:pt idx="8">
                  <c:v>JUN20</c:v>
                </c:pt>
                <c:pt idx="9">
                  <c:v>JUL20</c:v>
                </c:pt>
                <c:pt idx="10">
                  <c:v>AUG20</c:v>
                </c:pt>
                <c:pt idx="11">
                  <c:v>SEP20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766.02181138568994</c:v>
                </c:pt>
                <c:pt idx="1">
                  <c:v>793.70960394678002</c:v>
                </c:pt>
                <c:pt idx="2">
                  <c:v>799.57719851973002</c:v>
                </c:pt>
                <c:pt idx="3">
                  <c:v>1142.19820139996</c:v>
                </c:pt>
                <c:pt idx="4">
                  <c:v>672.6208857618999</c:v>
                </c:pt>
                <c:pt idx="5">
                  <c:v>729.00127534840999</c:v>
                </c:pt>
                <c:pt idx="6">
                  <c:v>675.59069566480002</c:v>
                </c:pt>
                <c:pt idx="7">
                  <c:v>718.81650864428002</c:v>
                </c:pt>
                <c:pt idx="8">
                  <c:v>680.59990483280001</c:v>
                </c:pt>
                <c:pt idx="9">
                  <c:v>700.84664133852993</c:v>
                </c:pt>
                <c:pt idx="10">
                  <c:v>754.39281970556999</c:v>
                </c:pt>
                <c:pt idx="11">
                  <c:v>699.60883933345997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83B-42F6-89FC-9687EADF3B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9090056"/>
        <c:axId val="769091368"/>
      </c:lineChart>
      <c:catAx>
        <c:axId val="7690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091368"/>
        <c:crosses val="autoZero"/>
        <c:auto val="0"/>
        <c:lblAlgn val="ctr"/>
        <c:lblOffset val="100"/>
        <c:noMultiLvlLbl val="1"/>
      </c:catAx>
      <c:valAx>
        <c:axId val="769091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69090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961559036348106E-2"/>
          <c:y val="0.66635265994948045"/>
          <c:w val="0.95076278158913086"/>
          <c:h val="0.157443536335123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Economy &lt;70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4.5958559956340808E-2</c:v>
                </c:pt>
                <c:pt idx="1">
                  <c:v>5.6184059540928151E-2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5-4E0B-AE28-783BBB3C086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Mainstream 70-160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0.16965559041549882</c:v>
                </c:pt>
                <c:pt idx="1">
                  <c:v>0.17234477014991992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5-4E0B-AE28-783BBB3C08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Premium 160-210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0.59228287760687404</c:v>
                </c:pt>
                <c:pt idx="1">
                  <c:v>0.59981490898140588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35-4E0B-AE28-783BBB3C086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Super Premium &gt;210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 YA</c:v>
                </c:pt>
                <c:pt idx="1">
                  <c:v>YTD TY</c:v>
                </c:pt>
              </c:strCache>
            </c:strRef>
          </c:cat>
          <c:val>
            <c:numRef>
              <c:f>Sheet1!$B$5:$C$5</c:f>
              <c:numCache>
                <c:formatCode>0.0%</c:formatCode>
                <c:ptCount val="2"/>
                <c:pt idx="0">
                  <c:v>0.19210297202128593</c:v>
                </c:pt>
                <c:pt idx="1">
                  <c:v>0.17165626132774625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35-4E0B-AE28-783BBB3C08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555028152"/>
        <c:axId val="556456504"/>
      </c:barChart>
      <c:catAx>
        <c:axId val="5550281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456504"/>
        <c:crosses val="autoZero"/>
        <c:auto val="0"/>
        <c:lblAlgn val="ctr"/>
        <c:lblOffset val="100"/>
        <c:noMultiLvlLbl val="0"/>
      </c:catAx>
      <c:valAx>
        <c:axId val="556456504"/>
        <c:scaling>
          <c:orientation val="minMax"/>
          <c:max val="1"/>
        </c:scaling>
        <c:delete val="1"/>
        <c:axPos val="l"/>
        <c:numFmt formatCode="0.0%" sourceLinked="1"/>
        <c:majorTickMark val="out"/>
        <c:minorTickMark val="none"/>
        <c:tickLblPos val="nextTo"/>
        <c:crossAx val="555028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2.30236E-7</cdr:x>
      <cdr:y>0.13434</cdr:y>
    </cdr:from>
    <cdr:to>
      <cdr:x>1</cdr:x>
      <cdr:y>0.91171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B718C8F-F757-4415-A9ED-E79C6A44516C}"/>
            </a:ext>
          </a:extLst>
        </cdr:cNvPr>
        <cdr:cNvSpPr/>
      </cdr:nvSpPr>
      <cdr:spPr>
        <a:xfrm xmlns:a="http://schemas.openxmlformats.org/drawingml/2006/main">
          <a:off x="1" y="303217"/>
          <a:ext cx="4343372" cy="175462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288000" tIns="108000" rIns="288000" bIns="108000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0.01491</cdr:x>
      <cdr:y>0.63355</cdr:y>
    </cdr:from>
    <cdr:to>
      <cdr:x>0.98897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FB24D3AB-0E0A-4087-8AB1-5C27269913C8}"/>
            </a:ext>
          </a:extLst>
        </cdr:cNvPr>
        <cdr:cNvSpPr/>
      </cdr:nvSpPr>
      <cdr:spPr>
        <a:xfrm xmlns:a="http://schemas.openxmlformats.org/drawingml/2006/main">
          <a:off x="89365" y="557374"/>
          <a:ext cx="5838110" cy="32238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288000" tIns="108000" rIns="288000" bIns="108000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0.20645</cdr:x>
      <cdr:y>0.29445</cdr:y>
    </cdr:from>
    <cdr:to>
      <cdr:x>0.61196</cdr:x>
      <cdr:y>0.8433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4DC8603-62B3-4C19-83DE-FBD7D07CD7C4}"/>
            </a:ext>
          </a:extLst>
        </cdr:cNvPr>
        <cdr:cNvSpPr/>
      </cdr:nvSpPr>
      <cdr:spPr>
        <a:xfrm xmlns:a="http://schemas.openxmlformats.org/drawingml/2006/main">
          <a:off x="820016" y="563012"/>
          <a:ext cx="1610679" cy="1049445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288000" tIns="108000" rIns="288000" bIns="108000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0.01384</cdr:x>
      <cdr:y>0.37652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0A156A8C-C12E-4D1F-BDC1-561B67B25821}"/>
            </a:ext>
          </a:extLst>
        </cdr:cNvPr>
        <cdr:cNvSpPr/>
      </cdr:nvSpPr>
      <cdr:spPr>
        <a:xfrm xmlns:a="http://schemas.openxmlformats.org/drawingml/2006/main">
          <a:off x="71661" y="475754"/>
          <a:ext cx="5107287" cy="787815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0.34015</cdr:x>
      <cdr:y>0.40057</cdr:y>
    </cdr:from>
    <cdr:to>
      <cdr:x>0.72649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88464638-668E-43A6-B8AD-10EB4153B9AD}"/>
            </a:ext>
          </a:extLst>
        </cdr:cNvPr>
        <cdr:cNvSpPr/>
      </cdr:nvSpPr>
      <cdr:spPr>
        <a:xfrm xmlns:a="http://schemas.openxmlformats.org/drawingml/2006/main">
          <a:off x="2102361" y="436161"/>
          <a:ext cx="2387913" cy="652684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288000" tIns="108000" rIns="288000" bIns="108000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0.34015</cdr:x>
      <cdr:y>0.40057</cdr:y>
    </cdr:from>
    <cdr:to>
      <cdr:x>0.72649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88464638-668E-43A6-B8AD-10EB4153B9AD}"/>
            </a:ext>
          </a:extLst>
        </cdr:cNvPr>
        <cdr:cNvSpPr/>
      </cdr:nvSpPr>
      <cdr:spPr>
        <a:xfrm xmlns:a="http://schemas.openxmlformats.org/drawingml/2006/main">
          <a:off x="2102361" y="436161"/>
          <a:ext cx="2387913" cy="652684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288000" tIns="108000" rIns="288000" bIns="108000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EC1D9-9036-4BD4-A408-E28B0D153A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F4971-CE70-447F-A18E-D95EF968C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0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32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584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20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86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40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87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0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57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6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5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08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3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63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D8B7-8276-413D-8AA6-93F7177C879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9BC57-EF99-4DE9-82FC-1F1A4547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463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file:///C:\Users\shady\Pictures\PowerPrez%20Installation\PowerPrez%20Icon%20Pack\Fun%20Stuff\Retail%20&amp;%20Household\Granola%20Bar%20Snack_Treat_Candy%20(8).jpg" TargetMode="Externa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12" Type="http://schemas.openxmlformats.org/officeDocument/2006/relationships/image" Target="../media/image1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3.xml"/><Relationship Id="rId11" Type="http://schemas.openxmlformats.org/officeDocument/2006/relationships/image" Target="file:///C:\Users\shady\Pictures\PowerPrez%20Installation\PowerPrez%20Icon%20Pack\Fun%20Stuff\Retail%20&amp;%20Household\Candy%20Sweet_Treat_Dessert_Lozenge_Cold_Cough_Medicine%20(11).jpg" TargetMode="External"/><Relationship Id="rId5" Type="http://schemas.openxmlformats.org/officeDocument/2006/relationships/chart" Target="../charts/chart12.xml"/><Relationship Id="rId15" Type="http://schemas.openxmlformats.org/officeDocument/2006/relationships/image" Target="file:///C:\Users\shady\Pictures\PowerPrez%20Installation\PowerPrez%20Icon%20Pack\Fun%20Stuff\Retail%20&amp;%20Household\Rattle%20Baby_Diaper_Child_Kid_Lollipop_Sucker_Candy%20(11).jpg" TargetMode="External"/><Relationship Id="rId10" Type="http://schemas.openxmlformats.org/officeDocument/2006/relationships/image" Target="../media/image8.png"/><Relationship Id="rId4" Type="http://schemas.openxmlformats.org/officeDocument/2006/relationships/chart" Target="../charts/chart11.xml"/><Relationship Id="rId9" Type="http://schemas.openxmlformats.org/officeDocument/2006/relationships/image" Target="file:///C:\Users\shady\Pictures\PowerPrez%20Installation\PowerPrez%20Icon%20Pack\Fun%20Stuff\Retail%20&amp;%20Household\Chewing%20Gum%20Candy_Sweet_Treat_Smoking_Cigarette%20(3).jpg" TargetMode="External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file:///C:\Users\shady\Pictures\PowerPrez%20Installation\PowerPrez%20Icon%20Pack\Fun%20Stuff\Retail%20&amp;%20Household\Assortment%20Shelf_Space_Shelving_Grocery_Store_Retail_In%20Stock%20(6).jpg" TargetMode="External"/><Relationship Id="rId7" Type="http://schemas.openxmlformats.org/officeDocument/2006/relationships/image" Target="file:///C:\Users\shady\Pictures\PowerPrez%20Installation\PowerPrez%20Icon%20Pack\Company%20Team_Line_Group_People%20(4)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file:///C:\Users\shady\Pictures\PowerPrez%20Installation\PowerPrez%20Icon%20Pack\Brand%20Architecture%20Hierarchy_Organization_Org%20Chart%20(4).jpg" TargetMode="External"/><Relationship Id="rId4" Type="http://schemas.openxmlformats.org/officeDocument/2006/relationships/image" Target="../media/image12.png"/><Relationship Id="rId9" Type="http://schemas.openxmlformats.org/officeDocument/2006/relationships/image" Target="file:///C:\Users\shady\Pictures\PowerPrez%20Installation\PowerPrez%20Icon%20Pack\Distribution%20Arrows_Directions_Navigation%20(3)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shady\Pictures\PowerPrez%20Installation\PowerPrez%20Icon%20Pack\Fun%20Stuff\Retail%20&amp;%20Household\Chewing%20Gum%20Candy_Sweet_Treat_Smoking_Cigarette%20(3).jpg" TargetMode="External"/><Relationship Id="rId13" Type="http://schemas.openxmlformats.org/officeDocument/2006/relationships/image" Target="../media/image9.png"/><Relationship Id="rId3" Type="http://schemas.openxmlformats.org/officeDocument/2006/relationships/chart" Target="../charts/chart19.xml"/><Relationship Id="rId7" Type="http://schemas.openxmlformats.org/officeDocument/2006/relationships/image" Target="../media/image7.png"/><Relationship Id="rId12" Type="http://schemas.openxmlformats.org/officeDocument/2006/relationships/image" Target="file:///C:\Users\shady\Pictures\PowerPrez%20Installation\PowerPrez%20Icon%20Pack\Fun%20Stuff\Retail%20&amp;%20Household\Granola%20Bar%20Snack_Treat_Candy%20(8).jpg" TargetMode="Externa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2.xml"/><Relationship Id="rId11" Type="http://schemas.openxmlformats.org/officeDocument/2006/relationships/image" Target="../media/image10.png"/><Relationship Id="rId5" Type="http://schemas.openxmlformats.org/officeDocument/2006/relationships/chart" Target="../charts/chart21.xml"/><Relationship Id="rId10" Type="http://schemas.openxmlformats.org/officeDocument/2006/relationships/image" Target="file:///C:\Users\shady\Pictures\PowerPrez%20Installation\PowerPrez%20Icon%20Pack\Fun%20Stuff\Retail%20&amp;%20Household\Candy%20Sweet_Treat_Dessert_Lozenge_Cold_Cough_Medicine%20(11).jpg" TargetMode="External"/><Relationship Id="rId4" Type="http://schemas.openxmlformats.org/officeDocument/2006/relationships/chart" Target="../charts/chart20.xml"/><Relationship Id="rId9" Type="http://schemas.openxmlformats.org/officeDocument/2006/relationships/image" Target="../media/image8.png"/><Relationship Id="rId14" Type="http://schemas.openxmlformats.org/officeDocument/2006/relationships/image" Target="file:///C:\Users\shady\Pictures\PowerPrez%20Installation\PowerPrez%20Icon%20Pack\Fun%20Stuff\Retail%20&amp;%20Household\Rattle%20Baby_Diaper_Child_Kid_Lollipop_Sucker_Candy%20(11)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C:\Users\shady\Pictures\PowerPrez%20Installation\PowerPrez%20Icon%20Pack\Fun%20Stuff\Retail%20&amp;%20Household\City%20Buildings_Urban_High%20Rise_Agglomeration%20(8).jpg" TargetMode="External"/><Relationship Id="rId5" Type="http://schemas.openxmlformats.org/officeDocument/2006/relationships/image" Target="../media/image17.png"/><Relationship Id="rId4" Type="http://schemas.openxmlformats.org/officeDocument/2006/relationships/image" Target="file:///C:\Users\shady\Pictures\PowerPrez%20Installation\PowerPrez%20Icon%20Pack\Fun%20Stuff\Retail%20&amp;%20Household\Convenience%20Store%20Fast_Deli_Bodega_Grocery%20(7).jp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shady\Pictures\PowerPrez%20Installation\PowerPrez%20Icon%20Pack\Fun%20Stuff\Retail%20&amp;%20Household\Chewing%20Gum%20Candy_Sweet_Treat_Smoking_Cigarette%20(3).jpg" TargetMode="External"/><Relationship Id="rId13" Type="http://schemas.openxmlformats.org/officeDocument/2006/relationships/image" Target="../media/image9.png"/><Relationship Id="rId3" Type="http://schemas.openxmlformats.org/officeDocument/2006/relationships/chart" Target="../charts/chart25.xml"/><Relationship Id="rId7" Type="http://schemas.openxmlformats.org/officeDocument/2006/relationships/image" Target="../media/image7.png"/><Relationship Id="rId12" Type="http://schemas.openxmlformats.org/officeDocument/2006/relationships/image" Target="file:///C:\Users\shady\Pictures\PowerPrez%20Installation\PowerPrez%20Icon%20Pack\Fun%20Stuff\Retail%20&amp;%20Household\Granola%20Bar%20Snack_Treat_Candy%20(8).jpg" TargetMode="Externa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8.xml"/><Relationship Id="rId11" Type="http://schemas.openxmlformats.org/officeDocument/2006/relationships/image" Target="../media/image10.png"/><Relationship Id="rId5" Type="http://schemas.openxmlformats.org/officeDocument/2006/relationships/chart" Target="../charts/chart27.xml"/><Relationship Id="rId10" Type="http://schemas.openxmlformats.org/officeDocument/2006/relationships/image" Target="file:///C:\Users\shady\Pictures\PowerPrez%20Installation\PowerPrez%20Icon%20Pack\Fun%20Stuff\Retail%20&amp;%20Household\Candy%20Sweet_Treat_Dessert_Lozenge_Cold_Cough_Medicine%20(11).jpg" TargetMode="External"/><Relationship Id="rId4" Type="http://schemas.openxmlformats.org/officeDocument/2006/relationships/chart" Target="../charts/chart26.xml"/><Relationship Id="rId9" Type="http://schemas.openxmlformats.org/officeDocument/2006/relationships/image" Target="../media/image8.png"/><Relationship Id="rId14" Type="http://schemas.openxmlformats.org/officeDocument/2006/relationships/image" Target="file:///C:\Users\shady\Pictures\PowerPrez%20Installation\PowerPrez%20Icon%20Pack\Fun%20Stuff\Retail%20&amp;%20Household\Rattle%20Baby_Diaper_Child_Kid_Lollipop_Sucker_Candy%20(11)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file:///C:\Users\shady\Pictures\PowerPrez%20Installation\PowerPrez%20Icon%20Pack\Fun%20Stuff\Retail%20&amp;%20Household\Assortment%20Shelf_Space_Shelving_Grocery_Store_Retail_In%20Stock%20(6).jpg" TargetMode="External"/><Relationship Id="rId7" Type="http://schemas.openxmlformats.org/officeDocument/2006/relationships/image" Target="file:///C:\Users\shady\Pictures\PowerPrez%20Installation\PowerPrez%20Icon%20Pack\Company%20Team_Line_Group_People%20(4)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file:///C:\Users\shady\Pictures\PowerPrez%20Installation\PowerPrez%20Icon%20Pack\Brand%20Architecture%20Hierarchy_Organization_Org%20Chart%20(4).jpg" TargetMode="External"/><Relationship Id="rId4" Type="http://schemas.openxmlformats.org/officeDocument/2006/relationships/image" Target="../media/image12.png"/><Relationship Id="rId9" Type="http://schemas.openxmlformats.org/officeDocument/2006/relationships/image" Target="file:///C:\Users\shady\Pictures\PowerPrez%20Installation\PowerPrez%20Icon%20Pack\Distribution%20Arrows_Directions_Navigation%20(3)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C:\Users\shady\Pictures\PowerPrez%20Installation\PowerPrez%20Icon%20Pack\Stopwatch%20Real%20Time_Deadline_Countdown%20(3).jpg" TargetMode="External"/><Relationship Id="rId5" Type="http://schemas.openxmlformats.org/officeDocument/2006/relationships/image" Target="../media/image19.png"/><Relationship Id="rId4" Type="http://schemas.openxmlformats.org/officeDocument/2006/relationships/image" Target="file:///C:\Users\shady\Pictures\PowerPrez%20Installation\PowerPrez%20Icon%20Pack\Work%20Force%20Briefcase_Job_Employment_Portfolio_Corporate%20(9).jp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shady\Pictures\PowerPrez%20Installation\PowerPrez%20Icon%20Pack\Fun%20Stuff\Retail%20&amp;%20Household\Chewing%20Gum%20Candy_Sweet_Treat_Smoking_Cigarette%20(3).jpg" TargetMode="External"/><Relationship Id="rId13" Type="http://schemas.openxmlformats.org/officeDocument/2006/relationships/image" Target="../media/image9.png"/><Relationship Id="rId3" Type="http://schemas.openxmlformats.org/officeDocument/2006/relationships/chart" Target="../charts/chart34.xml"/><Relationship Id="rId7" Type="http://schemas.openxmlformats.org/officeDocument/2006/relationships/image" Target="../media/image7.png"/><Relationship Id="rId12" Type="http://schemas.openxmlformats.org/officeDocument/2006/relationships/image" Target="file:///C:\Users\shady\Pictures\PowerPrez%20Installation\PowerPrez%20Icon%20Pack\Fun%20Stuff\Retail%20&amp;%20Household\Granola%20Bar%20Snack_Treat_Candy%20(8).jpg" TargetMode="Externa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7.xml"/><Relationship Id="rId11" Type="http://schemas.openxmlformats.org/officeDocument/2006/relationships/image" Target="../media/image10.png"/><Relationship Id="rId5" Type="http://schemas.openxmlformats.org/officeDocument/2006/relationships/chart" Target="../charts/chart36.xml"/><Relationship Id="rId10" Type="http://schemas.openxmlformats.org/officeDocument/2006/relationships/image" Target="file:///C:\Users\shady\Pictures\PowerPrez%20Installation\PowerPrez%20Icon%20Pack\Fun%20Stuff\Retail%20&amp;%20Household\Candy%20Sweet_Treat_Dessert_Lozenge_Cold_Cough_Medicine%20(11).jpg" TargetMode="External"/><Relationship Id="rId4" Type="http://schemas.openxmlformats.org/officeDocument/2006/relationships/chart" Target="../charts/chart35.xml"/><Relationship Id="rId9" Type="http://schemas.openxmlformats.org/officeDocument/2006/relationships/image" Target="../media/image8.png"/><Relationship Id="rId14" Type="http://schemas.openxmlformats.org/officeDocument/2006/relationships/image" Target="file:///C:\Users\shady\Pictures\PowerPrez%20Installation\PowerPrez%20Icon%20Pack\Fun%20Stuff\Retail%20&amp;%20Household\Rattle%20Baby_Diaper_Child_Kid_Lollipop_Sucker_Candy%20(11).jp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file:///C:\Users\shady\Pictures\PowerPrez%20Installation\PowerPrez%20Icon%20Pack\Fun%20Stuff\Retail%20&amp;%20Household\Assortment%20Shelf_Space_Shelving_Grocery_Store_Retail_In%20Stock%20(6).jpg" TargetMode="External"/><Relationship Id="rId7" Type="http://schemas.openxmlformats.org/officeDocument/2006/relationships/image" Target="file:///C:\Users\shady\Pictures\PowerPrez%20Installation\PowerPrez%20Icon%20Pack\Company%20Team_Line_Group_People%20(4)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file:///C:\Users\shady\Pictures\PowerPrez%20Installation\PowerPrez%20Icon%20Pack\Brand%20Architecture%20Hierarchy_Organization_Org%20Chart%20(4).jpg" TargetMode="External"/><Relationship Id="rId4" Type="http://schemas.openxmlformats.org/officeDocument/2006/relationships/image" Target="../media/image12.png"/><Relationship Id="rId9" Type="http://schemas.openxmlformats.org/officeDocument/2006/relationships/image" Target="file:///C:\Users\shady\Pictures\PowerPrez%20Installation\PowerPrez%20Icon%20Pack\Distribution%20Arrows_Directions_Navigation%20(3).jp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file:///C:\Users\shady\Pictures\PowerPrez%20Installation\PowerPrez%20Icon%20Pack\Fun%20Stuff\Retail%20&amp;%20Household\Assortment%20Shelf_Space_Shelving_Grocery_Store_Retail_In%20Stock%20(6).jpg" TargetMode="External"/><Relationship Id="rId7" Type="http://schemas.openxmlformats.org/officeDocument/2006/relationships/image" Target="file:///C:\Users\shady\Pictures\PowerPrez%20Installation\PowerPrez%20Icon%20Pack\Company%20Team_Line_Group_People%20(4)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file:///C:\Users\shady\Pictures\PowerPrez%20Installation\PowerPrez%20Icon%20Pack\Brand%20Architecture%20Hierarchy_Organization_Org%20Chart%20(4).jpg" TargetMode="External"/><Relationship Id="rId4" Type="http://schemas.openxmlformats.org/officeDocument/2006/relationships/image" Target="../media/image12.png"/><Relationship Id="rId9" Type="http://schemas.openxmlformats.org/officeDocument/2006/relationships/image" Target="file:///C:\Users\shady\Pictures\PowerPrez%20Installation\PowerPrez%20Icon%20Pack\Distribution%20Arrows_Directions_Navigation%20(3).jp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shady\Pictures\PowerPrez%20Installation\PowerPrez%20Icon%20Pack\Fun%20Stuff\Retail%20&amp;%20Household\Chewing%20Gum%20Candy_Sweet_Treat_Smoking_Cigarette%20(3).jpg" TargetMode="External"/><Relationship Id="rId13" Type="http://schemas.openxmlformats.org/officeDocument/2006/relationships/image" Target="../media/image10.png"/><Relationship Id="rId3" Type="http://schemas.openxmlformats.org/officeDocument/2006/relationships/chart" Target="../charts/chart5.xml"/><Relationship Id="rId7" Type="http://schemas.openxmlformats.org/officeDocument/2006/relationships/image" Target="../media/image7.png"/><Relationship Id="rId12" Type="http://schemas.openxmlformats.org/officeDocument/2006/relationships/image" Target="file:///C:\Users\shady\Pictures\PowerPrez%20Installation\PowerPrez%20Icon%20Pack\Fun%20Stuff\Retail%20&amp;%20Household\Rattle%20Baby_Diaper_Child_Kid_Lollipop_Sucker_Candy%20(11).jpg" TargetMode="Externa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11" Type="http://schemas.openxmlformats.org/officeDocument/2006/relationships/image" Target="../media/image9.png"/><Relationship Id="rId5" Type="http://schemas.openxmlformats.org/officeDocument/2006/relationships/chart" Target="../charts/chart7.xml"/><Relationship Id="rId10" Type="http://schemas.openxmlformats.org/officeDocument/2006/relationships/image" Target="file:///C:\Users\shady\Pictures\PowerPrez%20Installation\PowerPrez%20Icon%20Pack\Fun%20Stuff\Retail%20&amp;%20Household\Candy%20Sweet_Treat_Dessert_Lozenge_Cold_Cough_Medicine%20(11).jpg" TargetMode="External"/><Relationship Id="rId4" Type="http://schemas.openxmlformats.org/officeDocument/2006/relationships/chart" Target="../charts/chart6.xml"/><Relationship Id="rId9" Type="http://schemas.openxmlformats.org/officeDocument/2006/relationships/image" Target="../media/image8.png"/><Relationship Id="rId14" Type="http://schemas.openxmlformats.org/officeDocument/2006/relationships/image" Target="file:///C:\Users\shady\Pictures\PowerPrez%20Installation\PowerPrez%20Icon%20Pack\Fun%20Stuff\Retail%20&amp;%20Household\Granola%20Bar%20Snack_Treat_Candy%20(8).jp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file:///C:\Users\shady\Pictures\PowerPrez%20Installation\PowerPrez%20Icon%20Pack\Fun%20Stuff\Retail%20&amp;%20Household\Assortment%20Shelf_Space_Shelving_Grocery_Store_Retail_In%20Stock%20(6).jpg" TargetMode="External"/><Relationship Id="rId7" Type="http://schemas.openxmlformats.org/officeDocument/2006/relationships/image" Target="file:///C:\Users\shady\Pictures\PowerPrez%20Installation\PowerPrez%20Icon%20Pack\Company%20Team_Line_Group_People%20(4)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file:///C:\Users\shady\Pictures\PowerPrez%20Installation\PowerPrez%20Icon%20Pack\Brand%20Architecture%20Hierarchy_Organization_Org%20Chart%20(4).jpg" TargetMode="External"/><Relationship Id="rId4" Type="http://schemas.openxmlformats.org/officeDocument/2006/relationships/image" Target="../media/image12.png"/><Relationship Id="rId9" Type="http://schemas.openxmlformats.org/officeDocument/2006/relationships/image" Target="file:///C:\Users\shady\Pictures\PowerPrez%20Installation\PowerPrez%20Icon%20Pack\Distribution%20Arrows_Directions_Navigation%20(3).jp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file:///C:\Users\shady\Pictures\PowerPrez%20Installation\PowerPrez%20Icon%20Pack\Fun%20Stuff\Retail%20&amp;%20Household\Assortment%20Shelf_Space_Shelving_Grocery_Store_Retail_In%20Stock%20(6).jpg" TargetMode="External"/><Relationship Id="rId7" Type="http://schemas.openxmlformats.org/officeDocument/2006/relationships/image" Target="file:///C:\Users\shady\Pictures\PowerPrez%20Installation\PowerPrez%20Icon%20Pack\Company%20Team_Line_Group_People%20(4)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file:///C:\Users\shady\Pictures\PowerPrez%20Installation\PowerPrez%20Icon%20Pack\Brand%20Architecture%20Hierarchy_Organization_Org%20Chart%20(4).jpg" TargetMode="External"/><Relationship Id="rId4" Type="http://schemas.openxmlformats.org/officeDocument/2006/relationships/image" Target="../media/image12.png"/><Relationship Id="rId9" Type="http://schemas.openxmlformats.org/officeDocument/2006/relationships/image" Target="file:///C:\Users\shady\Pictures\PowerPrez%20Installation\PowerPrez%20Icon%20Pack\Distribution%20Arrows_Directions_Navigation%20(3)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64CB-9DC9-9710-8D32-8D2F5CD103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Covid recovery opportunities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36390-D3EC-161D-F5CF-92F2038AD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3200" dirty="0">
                <a:latin typeface="+mj-lt"/>
                <a:cs typeface="Arial" panose="020B0604020202020204" pitchFamily="34" charset="0"/>
              </a:rPr>
              <a:t>China</a:t>
            </a:r>
          </a:p>
          <a:p>
            <a:endParaRPr lang="en-US" altLang="zh-CN" dirty="0">
              <a:latin typeface="+mj-lt"/>
              <a:cs typeface="Arial" panose="020B0604020202020204" pitchFamily="34" charset="0"/>
            </a:endParaRPr>
          </a:p>
          <a:p>
            <a:r>
              <a:rPr lang="en-US" altLang="zh-CN" dirty="0">
                <a:latin typeface="+mj-lt"/>
                <a:cs typeface="Arial" panose="020B0604020202020204" pitchFamily="34" charset="0"/>
              </a:rPr>
              <a:t>Presented by: Ahmed Radwan</a:t>
            </a:r>
            <a:endParaRPr lang="zh-CN" altLang="en-US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8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2EF0A5-328E-DADC-3DF6-F29909C6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1691"/>
            <a:ext cx="9905998" cy="71022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FOCUS ON MORE ECONOMIC PACKS</a:t>
            </a:r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8BCEF745-6803-0894-7D31-93B4222D1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719383"/>
              </p:ext>
            </p:extLst>
          </p:nvPr>
        </p:nvGraphicFramePr>
        <p:xfrm>
          <a:off x="6520198" y="1576648"/>
          <a:ext cx="4528801" cy="879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B784D2B-E920-A575-103C-99BEFCCF8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038099"/>
              </p:ext>
            </p:extLst>
          </p:nvPr>
        </p:nvGraphicFramePr>
        <p:xfrm>
          <a:off x="921276" y="2052276"/>
          <a:ext cx="3629108" cy="3746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">
            <a:extLst>
              <a:ext uri="{FF2B5EF4-FFF2-40B4-BE49-F238E27FC236}">
                <a16:creationId xmlns:a16="http://schemas.microsoft.com/office/drawing/2014/main" id="{6C5B91F3-0662-E1ED-4BDE-619D6A63A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527374"/>
              </p:ext>
            </p:extLst>
          </p:nvPr>
        </p:nvGraphicFramePr>
        <p:xfrm>
          <a:off x="6600074" y="2325205"/>
          <a:ext cx="4224094" cy="879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">
            <a:extLst>
              <a:ext uri="{FF2B5EF4-FFF2-40B4-BE49-F238E27FC236}">
                <a16:creationId xmlns:a16="http://schemas.microsoft.com/office/drawing/2014/main" id="{F14F32B6-F7A1-E198-AE14-7DDBE7F5E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383461"/>
              </p:ext>
            </p:extLst>
          </p:nvPr>
        </p:nvGraphicFramePr>
        <p:xfrm>
          <a:off x="6600074" y="3286792"/>
          <a:ext cx="4224094" cy="879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">
            <a:extLst>
              <a:ext uri="{FF2B5EF4-FFF2-40B4-BE49-F238E27FC236}">
                <a16:creationId xmlns:a16="http://schemas.microsoft.com/office/drawing/2014/main" id="{705DB746-5693-4914-F87D-4D347747D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83842"/>
              </p:ext>
            </p:extLst>
          </p:nvPr>
        </p:nvGraphicFramePr>
        <p:xfrm>
          <a:off x="6600074" y="4248379"/>
          <a:ext cx="4224094" cy="879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">
            <a:extLst>
              <a:ext uri="{FF2B5EF4-FFF2-40B4-BE49-F238E27FC236}">
                <a16:creationId xmlns:a16="http://schemas.microsoft.com/office/drawing/2014/main" id="{5D91B079-C895-AD78-C044-2D0BB7D1F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273265"/>
              </p:ext>
            </p:extLst>
          </p:nvPr>
        </p:nvGraphicFramePr>
        <p:xfrm>
          <a:off x="6600074" y="5209967"/>
          <a:ext cx="4224094" cy="879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D42DA99-CF25-831E-7925-0C68B0468499}"/>
              </a:ext>
            </a:extLst>
          </p:cNvPr>
          <p:cNvPicPr>
            <a:picLocks noChangeAspect="1"/>
          </p:cNvPicPr>
          <p:nvPr/>
        </p:nvPicPr>
        <p:blipFill>
          <a:blip r:embed="rId8" r:link="rId9"/>
          <a:stretch>
            <a:fillRect/>
          </a:stretch>
        </p:blipFill>
        <p:spPr>
          <a:xfrm>
            <a:off x="6082040" y="2444525"/>
            <a:ext cx="502040" cy="381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D622B7-0B2B-1229-4072-BAB56369C454}"/>
              </a:ext>
            </a:extLst>
          </p:cNvPr>
          <p:cNvPicPr>
            <a:picLocks noChangeAspect="1"/>
          </p:cNvPicPr>
          <p:nvPr/>
        </p:nvPicPr>
        <p:blipFill>
          <a:blip r:embed="rId10" r:link="rId11"/>
          <a:stretch>
            <a:fillRect/>
          </a:stretch>
        </p:blipFill>
        <p:spPr>
          <a:xfrm>
            <a:off x="6082040" y="3421543"/>
            <a:ext cx="502040" cy="3286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176CCB-6CA2-4DDF-7743-11F239BD53DE}"/>
              </a:ext>
            </a:extLst>
          </p:cNvPr>
          <p:cNvPicPr>
            <a:picLocks noChangeAspect="1"/>
          </p:cNvPicPr>
          <p:nvPr/>
        </p:nvPicPr>
        <p:blipFill>
          <a:blip r:embed="rId12" r:link="rId13"/>
          <a:stretch>
            <a:fillRect/>
          </a:stretch>
        </p:blipFill>
        <p:spPr>
          <a:xfrm>
            <a:off x="6082040" y="5438030"/>
            <a:ext cx="502040" cy="1913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826BED-D8EB-A903-2C91-75519E3A16F1}"/>
              </a:ext>
            </a:extLst>
          </p:cNvPr>
          <p:cNvPicPr>
            <a:picLocks noChangeAspect="1"/>
          </p:cNvPicPr>
          <p:nvPr/>
        </p:nvPicPr>
        <p:blipFill>
          <a:blip r:embed="rId14" r:link="rId15"/>
          <a:stretch>
            <a:fillRect/>
          </a:stretch>
        </p:blipFill>
        <p:spPr>
          <a:xfrm>
            <a:off x="6104859" y="4283551"/>
            <a:ext cx="456400" cy="4721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BCF3F7-E493-64C7-1AD9-EAD128A91851}"/>
              </a:ext>
            </a:extLst>
          </p:cNvPr>
          <p:cNvSpPr txBox="1"/>
          <p:nvPr/>
        </p:nvSpPr>
        <p:spPr>
          <a:xfrm>
            <a:off x="2808153" y="1775512"/>
            <a:ext cx="1150113" cy="1877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FMCG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D0FA9C-20F0-2597-76A0-EF271DFC4288}"/>
              </a:ext>
            </a:extLst>
          </p:cNvPr>
          <p:cNvSpPr/>
          <p:nvPr/>
        </p:nvSpPr>
        <p:spPr>
          <a:xfrm>
            <a:off x="4725015" y="2429691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Gum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0790F1-AAA9-04B5-E804-8696F523B40F}"/>
              </a:ext>
            </a:extLst>
          </p:cNvPr>
          <p:cNvSpPr/>
          <p:nvPr/>
        </p:nvSpPr>
        <p:spPr>
          <a:xfrm>
            <a:off x="4725015" y="4293240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AEA400-DCBE-E14B-795B-065AFA6F2867}"/>
              </a:ext>
            </a:extLst>
          </p:cNvPr>
          <p:cNvSpPr/>
          <p:nvPr/>
        </p:nvSpPr>
        <p:spPr>
          <a:xfrm>
            <a:off x="4725015" y="3368607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Mints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E0FAB1-6CFA-2884-398B-4DBADB9E9F92}"/>
              </a:ext>
            </a:extLst>
          </p:cNvPr>
          <p:cNvSpPr/>
          <p:nvPr/>
        </p:nvSpPr>
        <p:spPr>
          <a:xfrm>
            <a:off x="4725015" y="532502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Chocolates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FB33FC-3123-622E-CC6C-2AC0AE558A6A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F31717-E013-0461-16C7-FE6ABB01C3F2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D4BFFE-6E4A-E8E1-B778-D60A25B9FC4F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256089-92E3-B676-1E48-12AB57902952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6F30CA-30CE-3AF9-A0FC-F10044AC18C2}"/>
              </a:ext>
            </a:extLst>
          </p:cNvPr>
          <p:cNvSpPr/>
          <p:nvPr/>
        </p:nvSpPr>
        <p:spPr>
          <a:xfrm>
            <a:off x="1249892" y="6404723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Webinar 3.0: Nielsen Retail Measurement Offline; Value Share; Representative Basket: Breakfast Cereal, Crispy Snack, Liquid Milk, Packaged Water, Soy Sauce, Biscuit, Antiseptic Liquid, Dish Washing, Laundry Detergent, Personal Wash, Shampoo, Toothpaste; Economy: PI&lt;90; Mainstream: 90&lt;=PI&lt;110; Premium:110&lt;=PI&lt;150; Super Premium: PI&gt;=150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C6CADE-53F1-077F-DD4F-C431E282043E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to more economic and mainstream packs across FMCG and client categories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FCBAF8-0640-243A-0E40-FE3B4CB91758}"/>
              </a:ext>
            </a:extLst>
          </p:cNvPr>
          <p:cNvSpPr txBox="1"/>
          <p:nvPr/>
        </p:nvSpPr>
        <p:spPr>
          <a:xfrm>
            <a:off x="1135474" y="1341773"/>
            <a:ext cx="2241244" cy="1877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Value Share | NAT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3559064-8AFE-D460-7282-B8EB55FED813}"/>
              </a:ext>
            </a:extLst>
          </p:cNvPr>
          <p:cNvSpPr/>
          <p:nvPr/>
        </p:nvSpPr>
        <p:spPr>
          <a:xfrm rot="1048492">
            <a:off x="2895238" y="3230440"/>
            <a:ext cx="1140181" cy="350470"/>
          </a:xfrm>
          <a:prstGeom prst="rightArrow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2DB3681-2ED2-60C7-0843-B285B69E0181}"/>
              </a:ext>
            </a:extLst>
          </p:cNvPr>
          <p:cNvSpPr/>
          <p:nvPr/>
        </p:nvSpPr>
        <p:spPr>
          <a:xfrm rot="20924167">
            <a:off x="2898300" y="4726121"/>
            <a:ext cx="1140181" cy="350470"/>
          </a:xfrm>
          <a:prstGeom prst="rightArrow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54BE340-F1CD-B0D2-2A65-CE8BD9B6565D}"/>
              </a:ext>
            </a:extLst>
          </p:cNvPr>
          <p:cNvSpPr/>
          <p:nvPr/>
        </p:nvSpPr>
        <p:spPr>
          <a:xfrm rot="1048492">
            <a:off x="2895237" y="2341366"/>
            <a:ext cx="1140181" cy="350470"/>
          </a:xfrm>
          <a:prstGeom prst="rightArrow">
            <a:avLst/>
          </a:prstGeom>
          <a:solidFill>
            <a:srgbClr val="99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4EF10C3-AFFA-2543-EA71-B95D887E6970}"/>
              </a:ext>
            </a:extLst>
          </p:cNvPr>
          <p:cNvSpPr/>
          <p:nvPr/>
        </p:nvSpPr>
        <p:spPr>
          <a:xfrm rot="9474430">
            <a:off x="8061702" y="2539691"/>
            <a:ext cx="707963" cy="217615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E8E988-11E3-EBF8-AB2C-5EE9475CDAC6}"/>
              </a:ext>
            </a:extLst>
          </p:cNvPr>
          <p:cNvSpPr/>
          <p:nvPr/>
        </p:nvSpPr>
        <p:spPr>
          <a:xfrm rot="9474430">
            <a:off x="7822191" y="3476698"/>
            <a:ext cx="707963" cy="217615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027955E-519C-9797-EF90-29A26FB01BB5}"/>
              </a:ext>
            </a:extLst>
          </p:cNvPr>
          <p:cNvSpPr/>
          <p:nvPr/>
        </p:nvSpPr>
        <p:spPr>
          <a:xfrm rot="9474430">
            <a:off x="7822191" y="4434335"/>
            <a:ext cx="707963" cy="217615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BB4CFF2E-A5E8-6B2B-D5D1-ADB1B338D934}"/>
              </a:ext>
            </a:extLst>
          </p:cNvPr>
          <p:cNvSpPr/>
          <p:nvPr/>
        </p:nvSpPr>
        <p:spPr>
          <a:xfrm rot="9474430">
            <a:off x="8384620" y="5418487"/>
            <a:ext cx="707963" cy="217615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2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144403C9-F771-B2F4-F3ED-AE7AD6054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71982"/>
              </p:ext>
            </p:extLst>
          </p:nvPr>
        </p:nvGraphicFramePr>
        <p:xfrm>
          <a:off x="949309" y="2291240"/>
          <a:ext cx="2685791" cy="13657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457">
                  <a:extLst>
                    <a:ext uri="{9D8B030D-6E8A-4147-A177-3AD203B41FA5}">
                      <a16:colId xmlns:a16="http://schemas.microsoft.com/office/drawing/2014/main" val="2610510048"/>
                    </a:ext>
                  </a:extLst>
                </a:gridCol>
                <a:gridCol w="802167">
                  <a:extLst>
                    <a:ext uri="{9D8B030D-6E8A-4147-A177-3AD203B41FA5}">
                      <a16:colId xmlns:a16="http://schemas.microsoft.com/office/drawing/2014/main" val="422165851"/>
                    </a:ext>
                  </a:extLst>
                </a:gridCol>
                <a:gridCol w="802167">
                  <a:extLst>
                    <a:ext uri="{9D8B030D-6E8A-4147-A177-3AD203B41FA5}">
                      <a16:colId xmlns:a16="http://schemas.microsoft.com/office/drawing/2014/main" val="4045490510"/>
                    </a:ext>
                  </a:extLst>
                </a:gridCol>
              </a:tblGrid>
              <a:tr h="417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MAT2006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34290" marB="34290" anchor="ctr">
                    <a:solidFill>
                      <a:srgbClr val="63A0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 Share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>
                    <a:solidFill>
                      <a:srgbClr val="63A0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>
                    <a:solidFill>
                      <a:srgbClr val="63A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28094"/>
                  </a:ext>
                </a:extLst>
              </a:tr>
              <a:tr h="4174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Biscuit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r>
                        <a:rPr lang="en-US" altLang="zh-CN" sz="12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ve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707115952"/>
                  </a:ext>
                </a:extLst>
              </a:tr>
              <a:tr h="530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Chocolate  Biscuits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~20%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+</a:t>
                      </a:r>
                      <a:r>
                        <a:rPr lang="en-US" altLang="zh-CN" sz="1200" b="1" u="none" strike="noStrike" dirty="0" err="1">
                          <a:solidFill>
                            <a:srgbClr val="00B050"/>
                          </a:solidFill>
                          <a:effectLst/>
                        </a:rPr>
                        <a:t>ve</a:t>
                      </a:r>
                      <a:endParaRPr lang="en-US" altLang="zh-CN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5625519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8125CC8B-C4F8-76D3-4263-EC823DF85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45210"/>
              </p:ext>
            </p:extLst>
          </p:nvPr>
        </p:nvGraphicFramePr>
        <p:xfrm>
          <a:off x="4776867" y="2291239"/>
          <a:ext cx="3130195" cy="323087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0731">
                  <a:extLst>
                    <a:ext uri="{9D8B030D-6E8A-4147-A177-3AD203B41FA5}">
                      <a16:colId xmlns:a16="http://schemas.microsoft.com/office/drawing/2014/main" val="3094387051"/>
                    </a:ext>
                  </a:extLst>
                </a:gridCol>
                <a:gridCol w="964732">
                  <a:extLst>
                    <a:ext uri="{9D8B030D-6E8A-4147-A177-3AD203B41FA5}">
                      <a16:colId xmlns:a16="http://schemas.microsoft.com/office/drawing/2014/main" val="3143646481"/>
                    </a:ext>
                  </a:extLst>
                </a:gridCol>
                <a:gridCol w="964732">
                  <a:extLst>
                    <a:ext uri="{9D8B030D-6E8A-4147-A177-3AD203B41FA5}">
                      <a16:colId xmlns:a16="http://schemas.microsoft.com/office/drawing/2014/main" val="700408704"/>
                    </a:ext>
                  </a:extLst>
                </a:gridCol>
              </a:tblGrid>
              <a:tr h="8322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</a:rPr>
                        <a:t>By Chocolate Biscuits Sub-segment </a:t>
                      </a:r>
                    </a:p>
                  </a:txBody>
                  <a:tcPr marL="68580" marR="68580" marT="34290" marB="34290" anchor="ctr">
                    <a:solidFill>
                      <a:srgbClr val="63A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+mn-lt"/>
                        </a:rPr>
                        <a:t>Price Index vs. total biscuit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 marL="68580" marR="68580" marT="34290" marB="34290" anchor="ctr">
                    <a:solidFill>
                      <a:srgbClr val="63A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+mn-lt"/>
                        </a:rPr>
                        <a:t>Price/kg</a:t>
                      </a:r>
                    </a:p>
                  </a:txBody>
                  <a:tcPr marL="68580" marR="68580" marT="34290" marB="34290" anchor="ctr">
                    <a:solidFill>
                      <a:srgbClr val="63A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15643"/>
                  </a:ext>
                </a:extLst>
              </a:tr>
              <a:tr h="479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Sandwich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52.5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585038324"/>
                  </a:ext>
                </a:extLst>
              </a:tr>
              <a:tr h="479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Specialties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85.4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54544135"/>
                  </a:ext>
                </a:extLst>
              </a:tr>
              <a:tr h="479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Cookie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61.5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37734117"/>
                  </a:ext>
                </a:extLst>
              </a:tr>
              <a:tr h="479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Wafer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90%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52.7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477047901"/>
                  </a:ext>
                </a:extLst>
              </a:tr>
              <a:tr h="479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 total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300%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141.7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63413840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A6A3B-8783-515A-367F-F1A313D3291F}"/>
              </a:ext>
            </a:extLst>
          </p:cNvPr>
          <p:cNvSpPr/>
          <p:nvPr/>
        </p:nvSpPr>
        <p:spPr>
          <a:xfrm>
            <a:off x="6052458" y="3226019"/>
            <a:ext cx="793898" cy="2215831"/>
          </a:xfrm>
          <a:prstGeom prst="roundRect">
            <a:avLst>
              <a:gd name="adj" fmla="val 1032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1273A-84D5-4888-2451-F7E19B7FDEA8}"/>
              </a:ext>
            </a:extLst>
          </p:cNvPr>
          <p:cNvSpPr txBox="1"/>
          <p:nvPr/>
        </p:nvSpPr>
        <p:spPr>
          <a:xfrm>
            <a:off x="9746865" y="3339103"/>
            <a:ext cx="1805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Nababi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Richoco</a:t>
            </a:r>
            <a:r>
              <a:rPr lang="en-US" altLang="zh-CN" sz="1200" dirty="0">
                <a:solidFill>
                  <a:schemeClr val="bg1"/>
                </a:solidFill>
              </a:rPr>
              <a:t> 145g 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Price/Pack: 6.4RMB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DA99C-FDD3-8AE3-6F99-373AE5CD4632}"/>
              </a:ext>
            </a:extLst>
          </p:cNvPr>
          <p:cNvSpPr txBox="1"/>
          <p:nvPr/>
        </p:nvSpPr>
        <p:spPr>
          <a:xfrm>
            <a:off x="9746865" y="2582002"/>
            <a:ext cx="1805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Corp. Nestle CCS 32</a:t>
            </a:r>
            <a:r>
              <a:rPr lang="zh-CN" altLang="en-US" sz="1200" dirty="0">
                <a:solidFill>
                  <a:schemeClr val="bg1"/>
                </a:solidFill>
              </a:rPr>
              <a:t>*</a:t>
            </a:r>
            <a:r>
              <a:rPr lang="en-US" altLang="zh-CN" sz="1200" dirty="0">
                <a:solidFill>
                  <a:schemeClr val="bg1"/>
                </a:solidFill>
              </a:rPr>
              <a:t>20g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Price/Pack: 29.9RMB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7E019A-5589-F4BB-0F76-D9DD3FB80A20}"/>
              </a:ext>
            </a:extLst>
          </p:cNvPr>
          <p:cNvSpPr txBox="1"/>
          <p:nvPr/>
        </p:nvSpPr>
        <p:spPr>
          <a:xfrm>
            <a:off x="9746865" y="4011148"/>
            <a:ext cx="1805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Mondelez Chips Ahoy 95g*3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Price/Pack:14.0RMB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696F3-3579-B7C6-6410-C02228036491}"/>
              </a:ext>
            </a:extLst>
          </p:cNvPr>
          <p:cNvSpPr txBox="1"/>
          <p:nvPr/>
        </p:nvSpPr>
        <p:spPr>
          <a:xfrm>
            <a:off x="9746865" y="4796604"/>
            <a:ext cx="1805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Oreo Sandwich 233g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Price/Pack:12.0RMB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893348-C262-30CC-1CC6-D0C7901C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31" y="2538069"/>
            <a:ext cx="812451" cy="26754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96C92F-5D20-161C-1E05-596C5A15F5BB}"/>
              </a:ext>
            </a:extLst>
          </p:cNvPr>
          <p:cNvSpPr txBox="1"/>
          <p:nvPr/>
        </p:nvSpPr>
        <p:spPr>
          <a:xfrm>
            <a:off x="9080558" y="2214848"/>
            <a:ext cx="18054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Top Performers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CEE680-FB09-82C9-1C05-B855E85238F5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24CA55B0-A712-82CC-12A5-8D2A5049D5E9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OFFER MORE ECONOMIC ALTERNATIVES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0941AE-3A36-4AF6-C64B-3A17E31C1EB1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C3A36D-3AB8-3B6A-7521-0C4B78C21312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43B9F1-F8DE-43AD-31CC-842C32BF6CDA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0E7D90-E2E9-F671-F06E-E77660376C13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2FEDA8-5055-F6EE-B7FE-60AD7AF61A07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More economic alternatives available through adjacent categories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D7A037-DECD-D45F-2A0E-DD5D95CC58CE}"/>
              </a:ext>
            </a:extLst>
          </p:cNvPr>
          <p:cNvSpPr txBox="1"/>
          <p:nvPr/>
        </p:nvSpPr>
        <p:spPr>
          <a:xfrm>
            <a:off x="1135474" y="1341773"/>
            <a:ext cx="2241244" cy="1877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NAT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209557-D07A-9E68-21DA-FEAA115E59F5}"/>
              </a:ext>
            </a:extLst>
          </p:cNvPr>
          <p:cNvCxnSpPr/>
          <p:nvPr/>
        </p:nvCxnSpPr>
        <p:spPr>
          <a:xfrm>
            <a:off x="3693788" y="3391432"/>
            <a:ext cx="73033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171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84F615-B4A5-A84E-6D3E-F570DE065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998266"/>
              </p:ext>
            </p:extLst>
          </p:nvPr>
        </p:nvGraphicFramePr>
        <p:xfrm>
          <a:off x="3391316" y="1559045"/>
          <a:ext cx="3971984" cy="19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1D73D8A-A06F-7AE5-FDDB-8F7262403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422947"/>
              </p:ext>
            </p:extLst>
          </p:nvPr>
        </p:nvGraphicFramePr>
        <p:xfrm>
          <a:off x="1205934" y="2557463"/>
          <a:ext cx="4062238" cy="3355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472335E-A8D6-ED01-C042-D01D56010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500833"/>
              </p:ext>
            </p:extLst>
          </p:nvPr>
        </p:nvGraphicFramePr>
        <p:xfrm>
          <a:off x="6346801" y="2557463"/>
          <a:ext cx="4062238" cy="3355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89F85C9B-D015-0F6B-6F9A-54CF221EC94F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Sep’20; Webinar 3.0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7880C6F2-1EFA-7951-D4DE-43A38E481499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PROMOTE IN BIG CITIES MT TO BOOST SHARE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583B0-DB2F-9855-86EB-2AAC5664694B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0E396E-40C5-B361-825E-5A6B33FE385F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6DDA12-E22E-AC53-0905-12684E3E0176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4FCFE4-7DC8-E2D0-2872-89010DDA695E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B589A-95CB-57A2-80C8-3CA94D51BB7A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Long term price reductions in Key MT cities with Enormous share gain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F22116-6DD1-D805-5A01-1508F987C601}"/>
              </a:ext>
            </a:extLst>
          </p:cNvPr>
          <p:cNvSpPr txBox="1"/>
          <p:nvPr/>
        </p:nvSpPr>
        <p:spPr>
          <a:xfrm>
            <a:off x="1135473" y="2134732"/>
            <a:ext cx="2896199" cy="18888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Competition Hero Pack| Price per KG vs LY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9351D5-DA59-FBFC-8EC8-683F54AEFA6C}"/>
              </a:ext>
            </a:extLst>
          </p:cNvPr>
          <p:cNvSpPr txBox="1"/>
          <p:nvPr/>
        </p:nvSpPr>
        <p:spPr>
          <a:xfrm>
            <a:off x="6489657" y="2134732"/>
            <a:ext cx="3129485" cy="2343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Competition Hero Pack | +/- Value Share vs 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05D31-F904-8A6D-41E7-9512118C5D91}"/>
              </a:ext>
            </a:extLst>
          </p:cNvPr>
          <p:cNvSpPr/>
          <p:nvPr/>
        </p:nvSpPr>
        <p:spPr>
          <a:xfrm>
            <a:off x="743346" y="3771896"/>
            <a:ext cx="646654" cy="433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F7F7F"/>
                </a:solidFill>
              </a:rPr>
              <a:t>0%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EC680DC-3E14-DD22-B3BD-AA693AA304E5}"/>
              </a:ext>
            </a:extLst>
          </p:cNvPr>
          <p:cNvSpPr/>
          <p:nvPr/>
        </p:nvSpPr>
        <p:spPr>
          <a:xfrm rot="1048492">
            <a:off x="2730970" y="3046223"/>
            <a:ext cx="1140181" cy="350470"/>
          </a:xfrm>
          <a:prstGeom prst="rightArrow">
            <a:avLst/>
          </a:prstGeom>
          <a:solidFill>
            <a:srgbClr val="63A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7CDC586-3AF9-BBFF-DA95-F411CCB20177}"/>
              </a:ext>
            </a:extLst>
          </p:cNvPr>
          <p:cNvSpPr/>
          <p:nvPr/>
        </p:nvSpPr>
        <p:spPr>
          <a:xfrm rot="20878891">
            <a:off x="8018878" y="2707883"/>
            <a:ext cx="1140181" cy="350470"/>
          </a:xfrm>
          <a:prstGeom prst="rightArrow">
            <a:avLst/>
          </a:prstGeom>
          <a:solidFill>
            <a:srgbClr val="63A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28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17;p673">
            <a:extLst>
              <a:ext uri="{FF2B5EF4-FFF2-40B4-BE49-F238E27FC236}">
                <a16:creationId xmlns:a16="http://schemas.microsoft.com/office/drawing/2014/main" id="{F3934777-DF4A-08A3-EBFC-33A1C19C1134}"/>
              </a:ext>
            </a:extLst>
          </p:cNvPr>
          <p:cNvSpPr txBox="1"/>
          <p:nvPr/>
        </p:nvSpPr>
        <p:spPr>
          <a:xfrm>
            <a:off x="6648947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spcAft>
                <a:spcPts val="667"/>
              </a:spcAft>
              <a:buClr>
                <a:srgbClr val="000000"/>
              </a:buClr>
              <a:buSzPts val="1200"/>
              <a:defRPr sz="1600" b="1">
                <a:latin typeface="Century Gothic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RURAL EMERGENCE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</p:txBody>
      </p:sp>
      <p:sp>
        <p:nvSpPr>
          <p:cNvPr id="16" name="Google Shape;4618;p673">
            <a:extLst>
              <a:ext uri="{FF2B5EF4-FFF2-40B4-BE49-F238E27FC236}">
                <a16:creationId xmlns:a16="http://schemas.microsoft.com/office/drawing/2014/main" id="{51580074-5907-8E87-0FE4-9802F123E4D0}"/>
              </a:ext>
            </a:extLst>
          </p:cNvPr>
          <p:cNvSpPr txBox="1"/>
          <p:nvPr/>
        </p:nvSpPr>
        <p:spPr>
          <a:xfrm>
            <a:off x="2035889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PRICE/PACK MIX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4619;p673">
            <a:extLst>
              <a:ext uri="{FF2B5EF4-FFF2-40B4-BE49-F238E27FC236}">
                <a16:creationId xmlns:a16="http://schemas.microsoft.com/office/drawing/2014/main" id="{3995422F-795C-9636-91FC-9CB80DDBA527}"/>
              </a:ext>
            </a:extLst>
          </p:cNvPr>
          <p:cNvSpPr txBox="1"/>
          <p:nvPr/>
        </p:nvSpPr>
        <p:spPr>
          <a:xfrm>
            <a:off x="4271768" y="2637621"/>
            <a:ext cx="13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r>
              <a:rPr lang="en" dirty="0">
                <a:sym typeface="Century Gothic"/>
              </a:rPr>
              <a:t>ASSORTMENT  SHIFTS</a:t>
            </a:r>
            <a:endParaRPr dirty="0">
              <a:sym typeface="Century Gothic"/>
            </a:endParaRPr>
          </a:p>
        </p:txBody>
      </p:sp>
      <p:cxnSp>
        <p:nvCxnSpPr>
          <p:cNvPr id="25" name="Google Shape;4635;p673">
            <a:extLst>
              <a:ext uri="{FF2B5EF4-FFF2-40B4-BE49-F238E27FC236}">
                <a16:creationId xmlns:a16="http://schemas.microsoft.com/office/drawing/2014/main" id="{E0A7FD2C-3748-1900-DD92-E02EEE6F77DB}"/>
              </a:ext>
            </a:extLst>
          </p:cNvPr>
          <p:cNvCxnSpPr/>
          <p:nvPr/>
        </p:nvCxnSpPr>
        <p:spPr>
          <a:xfrm rot="10800000">
            <a:off x="2005605" y="3246655"/>
            <a:ext cx="8133600" cy="0"/>
          </a:xfrm>
          <a:prstGeom prst="straightConnector1">
            <a:avLst/>
          </a:prstGeom>
          <a:noFill/>
          <a:ln w="9525" cap="flat" cmpd="sng">
            <a:solidFill>
              <a:srgbClr val="63A0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40;p673">
            <a:extLst>
              <a:ext uri="{FF2B5EF4-FFF2-40B4-BE49-F238E27FC236}">
                <a16:creationId xmlns:a16="http://schemas.microsoft.com/office/drawing/2014/main" id="{2872BAE1-D54B-C4C1-26AD-14728E4E3C43}"/>
              </a:ext>
            </a:extLst>
          </p:cNvPr>
          <p:cNvSpPr/>
          <p:nvPr/>
        </p:nvSpPr>
        <p:spPr>
          <a:xfrm rot="10800000">
            <a:off x="25329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" name="Google Shape;4641;p673">
            <a:extLst>
              <a:ext uri="{FF2B5EF4-FFF2-40B4-BE49-F238E27FC236}">
                <a16:creationId xmlns:a16="http://schemas.microsoft.com/office/drawing/2014/main" id="{B41CC7A8-2614-CF82-7DF1-E8FEA5A1B81B}"/>
              </a:ext>
            </a:extLst>
          </p:cNvPr>
          <p:cNvSpPr txBox="1"/>
          <p:nvPr/>
        </p:nvSpPr>
        <p:spPr>
          <a:xfrm>
            <a:off x="6567930" y="3566996"/>
            <a:ext cx="13947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RURAL FASTER RECOVERY vs URBAN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4642;p673">
            <a:extLst>
              <a:ext uri="{FF2B5EF4-FFF2-40B4-BE49-F238E27FC236}">
                <a16:creationId xmlns:a16="http://schemas.microsoft.com/office/drawing/2014/main" id="{2932D3A8-BC02-D526-1F65-ABD2752558D1}"/>
              </a:ext>
            </a:extLst>
          </p:cNvPr>
          <p:cNvSpPr/>
          <p:nvPr/>
        </p:nvSpPr>
        <p:spPr>
          <a:xfrm rot="10800000">
            <a:off x="48443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9" name="Google Shape;4644;p673">
            <a:extLst>
              <a:ext uri="{FF2B5EF4-FFF2-40B4-BE49-F238E27FC236}">
                <a16:creationId xmlns:a16="http://schemas.microsoft.com/office/drawing/2014/main" id="{DD0F6CE7-D8D3-3B6D-FC42-4D1FE8DAAF69}"/>
              </a:ext>
            </a:extLst>
          </p:cNvPr>
          <p:cNvSpPr/>
          <p:nvPr/>
        </p:nvSpPr>
        <p:spPr>
          <a:xfrm rot="10800000">
            <a:off x="71557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0" name="Google Shape;4645;p673">
            <a:extLst>
              <a:ext uri="{FF2B5EF4-FFF2-40B4-BE49-F238E27FC236}">
                <a16:creationId xmlns:a16="http://schemas.microsoft.com/office/drawing/2014/main" id="{D7030266-D155-2985-6983-6A5999ABA790}"/>
              </a:ext>
            </a:extLst>
          </p:cNvPr>
          <p:cNvSpPr txBox="1"/>
          <p:nvPr/>
        </p:nvSpPr>
        <p:spPr>
          <a:xfrm>
            <a:off x="4066936" y="3621860"/>
            <a:ext cx="156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r>
              <a:rPr lang="en-US" dirty="0">
                <a:sym typeface="Century Gothic"/>
              </a:rPr>
              <a:t>SHRINKING SHELF SPACE</a:t>
            </a:r>
          </a:p>
          <a:p>
            <a:endParaRPr lang="en-US" dirty="0">
              <a:sym typeface="Century Gothic"/>
            </a:endParaRPr>
          </a:p>
          <a:p>
            <a:r>
              <a:rPr lang="en-US" dirty="0">
                <a:sym typeface="Century Gothic"/>
              </a:rPr>
              <a:t>SOFTENING CORE</a:t>
            </a:r>
          </a:p>
          <a:p>
            <a:endParaRPr lang="en-US" dirty="0">
              <a:sym typeface="Century Gothic"/>
            </a:endParaRPr>
          </a:p>
          <a:p>
            <a:r>
              <a:rPr lang="en-US" dirty="0">
                <a:sym typeface="Century Gothic"/>
              </a:rPr>
              <a:t>POTENTIAL NPDS</a:t>
            </a:r>
          </a:p>
        </p:txBody>
      </p:sp>
      <p:sp>
        <p:nvSpPr>
          <p:cNvPr id="31" name="Google Shape;4646;p673">
            <a:extLst>
              <a:ext uri="{FF2B5EF4-FFF2-40B4-BE49-F238E27FC236}">
                <a16:creationId xmlns:a16="http://schemas.microsoft.com/office/drawing/2014/main" id="{EED03F18-950D-D66F-0A60-9FE00B3058C4}"/>
              </a:ext>
            </a:extLst>
          </p:cNvPr>
          <p:cNvSpPr/>
          <p:nvPr/>
        </p:nvSpPr>
        <p:spPr>
          <a:xfrm rot="10800000">
            <a:off x="94671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Google Shape;4647;p673">
            <a:extLst>
              <a:ext uri="{FF2B5EF4-FFF2-40B4-BE49-F238E27FC236}">
                <a16:creationId xmlns:a16="http://schemas.microsoft.com/office/drawing/2014/main" id="{D2B185F0-5804-0D25-AD59-7DFDF2DAD9BB}"/>
              </a:ext>
            </a:extLst>
          </p:cNvPr>
          <p:cNvSpPr txBox="1"/>
          <p:nvPr/>
        </p:nvSpPr>
        <p:spPr>
          <a:xfrm>
            <a:off x="1853714" y="3621860"/>
            <a:ext cx="1564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ECONOMY PACKS 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PROMOTIONS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ECONOMIC ALTERNATIVES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4651;p673">
            <a:extLst>
              <a:ext uri="{FF2B5EF4-FFF2-40B4-BE49-F238E27FC236}">
                <a16:creationId xmlns:a16="http://schemas.microsoft.com/office/drawing/2014/main" id="{ACA9F80E-2F34-EC61-908D-5C8C8379B76F}"/>
              </a:ext>
            </a:extLst>
          </p:cNvPr>
          <p:cNvSpPr/>
          <p:nvPr/>
        </p:nvSpPr>
        <p:spPr>
          <a:xfrm>
            <a:off x="6382880" y="3883224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4" name="Google Shape;4655;p673">
            <a:extLst>
              <a:ext uri="{FF2B5EF4-FFF2-40B4-BE49-F238E27FC236}">
                <a16:creationId xmlns:a16="http://schemas.microsoft.com/office/drawing/2014/main" id="{2A09E846-C2A8-7867-39CA-A5B74A5F81A6}"/>
              </a:ext>
            </a:extLst>
          </p:cNvPr>
          <p:cNvSpPr/>
          <p:nvPr/>
        </p:nvSpPr>
        <p:spPr>
          <a:xfrm>
            <a:off x="3955160" y="3776901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5" name="Google Shape;4657;p673">
            <a:extLst>
              <a:ext uri="{FF2B5EF4-FFF2-40B4-BE49-F238E27FC236}">
                <a16:creationId xmlns:a16="http://schemas.microsoft.com/office/drawing/2014/main" id="{D0FDA364-6766-A41F-DD29-354C2FE1B30C}"/>
              </a:ext>
            </a:extLst>
          </p:cNvPr>
          <p:cNvSpPr/>
          <p:nvPr/>
        </p:nvSpPr>
        <p:spPr>
          <a:xfrm>
            <a:off x="1768439" y="4267822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Google Shape;4658;p673">
            <a:extLst>
              <a:ext uri="{FF2B5EF4-FFF2-40B4-BE49-F238E27FC236}">
                <a16:creationId xmlns:a16="http://schemas.microsoft.com/office/drawing/2014/main" id="{27CAF897-B547-BBD1-9AEE-7DC64129305D}"/>
              </a:ext>
            </a:extLst>
          </p:cNvPr>
          <p:cNvSpPr/>
          <p:nvPr/>
        </p:nvSpPr>
        <p:spPr>
          <a:xfrm>
            <a:off x="1768439" y="3698930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7" name="Google Shape;4616;p673">
            <a:extLst>
              <a:ext uri="{FF2B5EF4-FFF2-40B4-BE49-F238E27FC236}">
                <a16:creationId xmlns:a16="http://schemas.microsoft.com/office/drawing/2014/main" id="{C7A2AC83-4695-6394-0283-FD818A267888}"/>
              </a:ext>
            </a:extLst>
          </p:cNvPr>
          <p:cNvSpPr txBox="1"/>
          <p:nvPr/>
        </p:nvSpPr>
        <p:spPr>
          <a:xfrm>
            <a:off x="8884826" y="2637621"/>
            <a:ext cx="139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DEMAND SHIFTS</a:t>
            </a:r>
          </a:p>
        </p:txBody>
      </p:sp>
      <p:sp>
        <p:nvSpPr>
          <p:cNvPr id="38" name="Google Shape;4639;p673">
            <a:extLst>
              <a:ext uri="{FF2B5EF4-FFF2-40B4-BE49-F238E27FC236}">
                <a16:creationId xmlns:a16="http://schemas.microsoft.com/office/drawing/2014/main" id="{66651070-0C78-B38C-1E33-D218C3405D3A}"/>
              </a:ext>
            </a:extLst>
          </p:cNvPr>
          <p:cNvSpPr txBox="1"/>
          <p:nvPr/>
        </p:nvSpPr>
        <p:spPr>
          <a:xfrm>
            <a:off x="8774607" y="3621860"/>
            <a:ext cx="16815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EMERGING SNACKS SEGMENTS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ADJACENT CATEGORIES TRENDS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4649;p673">
            <a:extLst>
              <a:ext uri="{FF2B5EF4-FFF2-40B4-BE49-F238E27FC236}">
                <a16:creationId xmlns:a16="http://schemas.microsoft.com/office/drawing/2014/main" id="{0C2CD2DF-8E19-D015-E4A8-B8852AD94647}"/>
              </a:ext>
            </a:extLst>
          </p:cNvPr>
          <p:cNvSpPr/>
          <p:nvPr/>
        </p:nvSpPr>
        <p:spPr>
          <a:xfrm>
            <a:off x="8690101" y="3811561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0" name="Google Shape;4650;p673">
            <a:extLst>
              <a:ext uri="{FF2B5EF4-FFF2-40B4-BE49-F238E27FC236}">
                <a16:creationId xmlns:a16="http://schemas.microsoft.com/office/drawing/2014/main" id="{9D031F4A-8D46-692A-315A-06345B44F32E}"/>
              </a:ext>
            </a:extLst>
          </p:cNvPr>
          <p:cNvSpPr/>
          <p:nvPr/>
        </p:nvSpPr>
        <p:spPr>
          <a:xfrm>
            <a:off x="8690101" y="4458600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D1B247F-DE0C-39EF-5D1B-456841C832F2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1431" y="1733892"/>
            <a:ext cx="832635" cy="8410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ABF813-B10B-EC2D-E72A-CF7319F7FB4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79394" y="1733892"/>
            <a:ext cx="891238" cy="8410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F0736F-9001-B8C6-FBB6-203B37CA17B1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4316" y="1733892"/>
            <a:ext cx="798378" cy="841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08FB9-1AD7-8428-34BC-449D6ABEC7ED}"/>
              </a:ext>
            </a:extLst>
          </p:cNvPr>
          <p:cNvPicPr>
            <a:picLocks noChangeAspect="1"/>
          </p:cNvPicPr>
          <p:nvPr/>
        </p:nvPicPr>
        <p:blipFill>
          <a:blip r:embed="rId8" r:link="rId9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82617" y="1733892"/>
            <a:ext cx="764038" cy="841004"/>
          </a:xfrm>
          <a:prstGeom prst="rect">
            <a:avLst/>
          </a:prstGeom>
        </p:spPr>
      </p:pic>
      <p:sp>
        <p:nvSpPr>
          <p:cNvPr id="45" name="Google Shape;4657;p673">
            <a:extLst>
              <a:ext uri="{FF2B5EF4-FFF2-40B4-BE49-F238E27FC236}">
                <a16:creationId xmlns:a16="http://schemas.microsoft.com/office/drawing/2014/main" id="{0661ADF5-E426-2164-71D0-AF082C06D9FC}"/>
              </a:ext>
            </a:extLst>
          </p:cNvPr>
          <p:cNvSpPr/>
          <p:nvPr/>
        </p:nvSpPr>
        <p:spPr>
          <a:xfrm>
            <a:off x="1768439" y="4888124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Google Shape;4655;p673">
            <a:extLst>
              <a:ext uri="{FF2B5EF4-FFF2-40B4-BE49-F238E27FC236}">
                <a16:creationId xmlns:a16="http://schemas.microsoft.com/office/drawing/2014/main" id="{70C6033A-7AAF-8C7A-AA37-C466952A6365}"/>
              </a:ext>
            </a:extLst>
          </p:cNvPr>
          <p:cNvSpPr/>
          <p:nvPr/>
        </p:nvSpPr>
        <p:spPr>
          <a:xfrm>
            <a:off x="3955160" y="4329022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7" name="Google Shape;4655;p673">
            <a:extLst>
              <a:ext uri="{FF2B5EF4-FFF2-40B4-BE49-F238E27FC236}">
                <a16:creationId xmlns:a16="http://schemas.microsoft.com/office/drawing/2014/main" id="{11ABE62F-4C97-1A6E-5012-E44A89606ACB}"/>
              </a:ext>
            </a:extLst>
          </p:cNvPr>
          <p:cNvSpPr/>
          <p:nvPr/>
        </p:nvSpPr>
        <p:spPr>
          <a:xfrm>
            <a:off x="3955160" y="4758743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0B1B6725-E861-F5CA-47F5-C295368A1E46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23927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92A823C-68F4-691D-A6AE-1A3782621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9584"/>
              </p:ext>
            </p:extLst>
          </p:nvPr>
        </p:nvGraphicFramePr>
        <p:xfrm>
          <a:off x="5290457" y="2021662"/>
          <a:ext cx="6003811" cy="2521803"/>
        </p:xfrm>
        <a:graphic>
          <a:graphicData uri="http://schemas.openxmlformats.org/drawingml/2006/table">
            <a:tbl>
              <a:tblPr/>
              <a:tblGrid>
                <a:gridCol w="848075">
                  <a:extLst>
                    <a:ext uri="{9D8B030D-6E8A-4147-A177-3AD203B41FA5}">
                      <a16:colId xmlns:a16="http://schemas.microsoft.com/office/drawing/2014/main" val="3370917081"/>
                    </a:ext>
                  </a:extLst>
                </a:gridCol>
                <a:gridCol w="1288934">
                  <a:extLst>
                    <a:ext uri="{9D8B030D-6E8A-4147-A177-3AD203B41FA5}">
                      <a16:colId xmlns:a16="http://schemas.microsoft.com/office/drawing/2014/main" val="2333763257"/>
                    </a:ext>
                  </a:extLst>
                </a:gridCol>
                <a:gridCol w="1288934">
                  <a:extLst>
                    <a:ext uri="{9D8B030D-6E8A-4147-A177-3AD203B41FA5}">
                      <a16:colId xmlns:a16="http://schemas.microsoft.com/office/drawing/2014/main" val="1140796869"/>
                    </a:ext>
                  </a:extLst>
                </a:gridCol>
                <a:gridCol w="1291994">
                  <a:extLst>
                    <a:ext uri="{9D8B030D-6E8A-4147-A177-3AD203B41FA5}">
                      <a16:colId xmlns:a16="http://schemas.microsoft.com/office/drawing/2014/main" val="3368878304"/>
                    </a:ext>
                  </a:extLst>
                </a:gridCol>
                <a:gridCol w="1285874">
                  <a:extLst>
                    <a:ext uri="{9D8B030D-6E8A-4147-A177-3AD203B41FA5}">
                      <a16:colId xmlns:a16="http://schemas.microsoft.com/office/drawing/2014/main" val="2972850274"/>
                    </a:ext>
                  </a:extLst>
                </a:gridCol>
              </a:tblGrid>
              <a:tr h="5891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ND TDP vs LY Sep'20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Gum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Mints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FC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Pack Chocolates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18016"/>
                  </a:ext>
                </a:extLst>
              </a:tr>
              <a:tr h="3221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NAT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27541"/>
                  </a:ext>
                </a:extLst>
              </a:tr>
              <a:tr h="3221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Hyper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13775"/>
                  </a:ext>
                </a:extLst>
              </a:tr>
              <a:tr h="3221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Super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47781"/>
                  </a:ext>
                </a:extLst>
              </a:tr>
              <a:tr h="3221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27234"/>
                  </a:ext>
                </a:extLst>
              </a:tr>
              <a:tr h="3221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CVS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33947"/>
                  </a:ext>
                </a:extLst>
              </a:tr>
              <a:tr h="3221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TT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65844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4A4A8C-D2C3-82BA-DEC4-D966DEFCECB8}"/>
              </a:ext>
            </a:extLst>
          </p:cNvPr>
          <p:cNvSpPr/>
          <p:nvPr/>
        </p:nvSpPr>
        <p:spPr>
          <a:xfrm>
            <a:off x="6245815" y="2090332"/>
            <a:ext cx="2325155" cy="2555194"/>
          </a:xfrm>
          <a:prstGeom prst="roundRect">
            <a:avLst>
              <a:gd name="adj" fmla="val 843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71ED2C7-AFBA-5D9B-FC3E-429AB5473064}"/>
              </a:ext>
            </a:extLst>
          </p:cNvPr>
          <p:cNvSpPr/>
          <p:nvPr/>
        </p:nvSpPr>
        <p:spPr>
          <a:xfrm>
            <a:off x="8854811" y="2081575"/>
            <a:ext cx="2325155" cy="2555194"/>
          </a:xfrm>
          <a:prstGeom prst="roundRect">
            <a:avLst>
              <a:gd name="adj" fmla="val 843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BFC89-5C73-7094-D686-34165E39778A}"/>
              </a:ext>
            </a:extLst>
          </p:cNvPr>
          <p:cNvCxnSpPr>
            <a:cxnSpLocks/>
          </p:cNvCxnSpPr>
          <p:nvPr/>
        </p:nvCxnSpPr>
        <p:spPr>
          <a:xfrm flipH="1">
            <a:off x="6756668" y="4546766"/>
            <a:ext cx="1" cy="411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C1AE1B-B6D4-6A0C-265B-7A5010C3778B}"/>
              </a:ext>
            </a:extLst>
          </p:cNvPr>
          <p:cNvCxnSpPr>
            <a:cxnSpLocks/>
          </p:cNvCxnSpPr>
          <p:nvPr/>
        </p:nvCxnSpPr>
        <p:spPr>
          <a:xfrm flipH="1">
            <a:off x="8041840" y="4546766"/>
            <a:ext cx="1" cy="411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874187-F704-15DF-A93A-D9D14D440668}"/>
              </a:ext>
            </a:extLst>
          </p:cNvPr>
          <p:cNvCxnSpPr>
            <a:cxnSpLocks/>
          </p:cNvCxnSpPr>
          <p:nvPr/>
        </p:nvCxnSpPr>
        <p:spPr>
          <a:xfrm flipH="1">
            <a:off x="9327012" y="4546766"/>
            <a:ext cx="1" cy="41164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4653FC-19F9-8D0C-3F33-0A9066140A4B}"/>
              </a:ext>
            </a:extLst>
          </p:cNvPr>
          <p:cNvCxnSpPr>
            <a:cxnSpLocks/>
          </p:cNvCxnSpPr>
          <p:nvPr/>
        </p:nvCxnSpPr>
        <p:spPr>
          <a:xfrm flipH="1">
            <a:off x="10612185" y="4546766"/>
            <a:ext cx="1" cy="41164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46D1F05-846A-5CD4-33CD-95D11B696DDB}"/>
              </a:ext>
            </a:extLst>
          </p:cNvPr>
          <p:cNvSpPr/>
          <p:nvPr/>
        </p:nvSpPr>
        <p:spPr>
          <a:xfrm>
            <a:off x="6098971" y="5071600"/>
            <a:ext cx="1325598" cy="1190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Extra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DMG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6A78A-449E-6F75-C4B6-5C64916EA7B8}"/>
              </a:ext>
            </a:extLst>
          </p:cNvPr>
          <p:cNvSpPr/>
          <p:nvPr/>
        </p:nvSpPr>
        <p:spPr>
          <a:xfrm>
            <a:off x="7383971" y="5071600"/>
            <a:ext cx="1325598" cy="1190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MDLZ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MW Mints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94C99A-ACD5-ED44-FBC8-A374D5A53B55}"/>
              </a:ext>
            </a:extLst>
          </p:cNvPr>
          <p:cNvSpPr/>
          <p:nvPr/>
        </p:nvSpPr>
        <p:spPr>
          <a:xfrm>
            <a:off x="8668971" y="5071600"/>
            <a:ext cx="1325598" cy="1190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MW FC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AO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3BB933-775F-2ECA-D5FF-CE46F977BE61}"/>
              </a:ext>
            </a:extLst>
          </p:cNvPr>
          <p:cNvSpPr/>
          <p:nvPr/>
        </p:nvSpPr>
        <p:spPr>
          <a:xfrm>
            <a:off x="9953970" y="5071600"/>
            <a:ext cx="1325598" cy="1190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Dove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Snickers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CXM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AO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BE9973-1E68-4B27-F261-E43E01192CDF}"/>
              </a:ext>
            </a:extLst>
          </p:cNvPr>
          <p:cNvSpPr/>
          <p:nvPr/>
        </p:nvSpPr>
        <p:spPr>
          <a:xfrm>
            <a:off x="4154800" y="5018337"/>
            <a:ext cx="1938230" cy="1190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400" dirty="0">
                <a:solidFill>
                  <a:srgbClr val="63A0CC"/>
                </a:solidFill>
              </a:rPr>
              <a:t>Contributing Manufacturers/</a:t>
            </a:r>
          </a:p>
          <a:p>
            <a:pPr algn="ctr"/>
            <a:r>
              <a:rPr lang="en-US" sz="1400" dirty="0">
                <a:solidFill>
                  <a:srgbClr val="63A0CC"/>
                </a:solidFill>
              </a:rPr>
              <a:t>Brands: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BED2FF-E706-1CD4-634C-32B9E8DD502E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Sep’20; Webinar 3.0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B15A12D4-308F-18E3-B5F8-F5E1936AC375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SHARPEN ASSORTMENT TO FIT SHELF SPACE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3B87DD-70A1-94DB-28E2-346486A297FC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4064FD-D35C-03AD-EDF8-035700418099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D143CF-675A-2F54-7954-86388ED6754A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0DF88E-8D1D-F521-E056-D4A0C5C00B5F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3DDCF-3D9C-90E0-DE8B-88DC7780022B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Categories Penetration has not decreased severely yet Assortment is highly impacted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068A27-EBA0-DEDC-3EDD-A03E74E4E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80233"/>
              </p:ext>
            </p:extLst>
          </p:nvPr>
        </p:nvGraphicFramePr>
        <p:xfrm>
          <a:off x="7424569" y="1539765"/>
          <a:ext cx="2580928" cy="322101"/>
        </p:xfrm>
        <a:graphic>
          <a:graphicData uri="http://schemas.openxmlformats.org/drawingml/2006/table">
            <a:tbl>
              <a:tblPr/>
              <a:tblGrid>
                <a:gridCol w="1288934">
                  <a:extLst>
                    <a:ext uri="{9D8B030D-6E8A-4147-A177-3AD203B41FA5}">
                      <a16:colId xmlns:a16="http://schemas.microsoft.com/office/drawing/2014/main" val="1140796869"/>
                    </a:ext>
                  </a:extLst>
                </a:gridCol>
                <a:gridCol w="1291994">
                  <a:extLst>
                    <a:ext uri="{9D8B030D-6E8A-4147-A177-3AD203B41FA5}">
                      <a16:colId xmlns:a16="http://schemas.microsoft.com/office/drawing/2014/main" val="3368878304"/>
                    </a:ext>
                  </a:extLst>
                </a:gridCol>
              </a:tblGrid>
              <a:tr h="322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+30%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272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9F5FCCB5-4810-F26B-5F39-77CCB2A9F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94114"/>
              </p:ext>
            </p:extLst>
          </p:nvPr>
        </p:nvGraphicFramePr>
        <p:xfrm>
          <a:off x="1738144" y="1539765"/>
          <a:ext cx="2580928" cy="322101"/>
        </p:xfrm>
        <a:graphic>
          <a:graphicData uri="http://schemas.openxmlformats.org/drawingml/2006/table">
            <a:tbl>
              <a:tblPr/>
              <a:tblGrid>
                <a:gridCol w="1288934">
                  <a:extLst>
                    <a:ext uri="{9D8B030D-6E8A-4147-A177-3AD203B41FA5}">
                      <a16:colId xmlns:a16="http://schemas.microsoft.com/office/drawing/2014/main" val="1140796869"/>
                    </a:ext>
                  </a:extLst>
                </a:gridCol>
                <a:gridCol w="1291994">
                  <a:extLst>
                    <a:ext uri="{9D8B030D-6E8A-4147-A177-3AD203B41FA5}">
                      <a16:colId xmlns:a16="http://schemas.microsoft.com/office/drawing/2014/main" val="3368878304"/>
                    </a:ext>
                  </a:extLst>
                </a:gridCol>
              </a:tblGrid>
              <a:tr h="322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+15%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2723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0789B9-1FB5-5DD5-DD92-539849658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99761"/>
              </p:ext>
            </p:extLst>
          </p:nvPr>
        </p:nvGraphicFramePr>
        <p:xfrm>
          <a:off x="872451" y="2247566"/>
          <a:ext cx="3655381" cy="1539262"/>
        </p:xfrm>
        <a:graphic>
          <a:graphicData uri="http://schemas.openxmlformats.org/drawingml/2006/table">
            <a:tbl>
              <a:tblPr/>
              <a:tblGrid>
                <a:gridCol w="1175657">
                  <a:extLst>
                    <a:ext uri="{9D8B030D-6E8A-4147-A177-3AD203B41FA5}">
                      <a16:colId xmlns:a16="http://schemas.microsoft.com/office/drawing/2014/main" val="2092753183"/>
                    </a:ext>
                  </a:extLst>
                </a:gridCol>
                <a:gridCol w="619931">
                  <a:extLst>
                    <a:ext uri="{9D8B030D-6E8A-4147-A177-3AD203B41FA5}">
                      <a16:colId xmlns:a16="http://schemas.microsoft.com/office/drawing/2014/main" val="3306584364"/>
                    </a:ext>
                  </a:extLst>
                </a:gridCol>
                <a:gridCol w="619931">
                  <a:extLst>
                    <a:ext uri="{9D8B030D-6E8A-4147-A177-3AD203B41FA5}">
                      <a16:colId xmlns:a16="http://schemas.microsoft.com/office/drawing/2014/main" val="1157311045"/>
                    </a:ext>
                  </a:extLst>
                </a:gridCol>
                <a:gridCol w="619931">
                  <a:extLst>
                    <a:ext uri="{9D8B030D-6E8A-4147-A177-3AD203B41FA5}">
                      <a16:colId xmlns:a16="http://schemas.microsoft.com/office/drawing/2014/main" val="3963109710"/>
                    </a:ext>
                  </a:extLst>
                </a:gridCol>
                <a:gridCol w="619931">
                  <a:extLst>
                    <a:ext uri="{9D8B030D-6E8A-4147-A177-3AD203B41FA5}">
                      <a16:colId xmlns:a16="http://schemas.microsoft.com/office/drawing/2014/main" val="3281549077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SKU per Handler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492252"/>
                  </a:ext>
                </a:extLst>
              </a:tr>
              <a:tr h="3581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YTD 2007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06359"/>
                  </a:ext>
                </a:extLst>
              </a:tr>
              <a:tr h="393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FMCG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575204"/>
                  </a:ext>
                </a:extLst>
              </a:tr>
              <a:tr h="393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Impulse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100555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409770-17AA-C17E-7487-A80E3CF448FA}"/>
              </a:ext>
            </a:extLst>
          </p:cNvPr>
          <p:cNvSpPr/>
          <p:nvPr/>
        </p:nvSpPr>
        <p:spPr>
          <a:xfrm>
            <a:off x="940822" y="3414465"/>
            <a:ext cx="3662872" cy="3221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2364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596121-B3A3-50D2-7F44-0F6DFAC34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636562"/>
              </p:ext>
            </p:extLst>
          </p:nvPr>
        </p:nvGraphicFramePr>
        <p:xfrm>
          <a:off x="3369443" y="1575179"/>
          <a:ext cx="5178948" cy="1263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CC8B66E-B625-4908-FA5A-4EE00790B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069801"/>
              </p:ext>
            </p:extLst>
          </p:nvPr>
        </p:nvGraphicFramePr>
        <p:xfrm>
          <a:off x="2136204" y="4212134"/>
          <a:ext cx="3545580" cy="2145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8097058-B8B3-4EC1-AC78-EFD4F8888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670525"/>
              </p:ext>
            </p:extLst>
          </p:nvPr>
        </p:nvGraphicFramePr>
        <p:xfrm>
          <a:off x="2136204" y="2069990"/>
          <a:ext cx="3545580" cy="1659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90F82F8-B72A-532F-B093-E45C3A778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439362"/>
              </p:ext>
            </p:extLst>
          </p:nvPr>
        </p:nvGraphicFramePr>
        <p:xfrm>
          <a:off x="7067846" y="2069990"/>
          <a:ext cx="3545580" cy="1659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DB7C1E2-A4C8-5BA5-5BAC-44A9FDE28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906521"/>
              </p:ext>
            </p:extLst>
          </p:nvPr>
        </p:nvGraphicFramePr>
        <p:xfrm>
          <a:off x="7067846" y="4212134"/>
          <a:ext cx="3545580" cy="2145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82B461A8-142E-FADD-101E-F6E7997D7E7A}"/>
              </a:ext>
            </a:extLst>
          </p:cNvPr>
          <p:cNvPicPr>
            <a:picLocks noChangeAspect="1"/>
          </p:cNvPicPr>
          <p:nvPr/>
        </p:nvPicPr>
        <p:blipFill>
          <a:blip r:embed="rId7" r:link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20257" y="2152755"/>
            <a:ext cx="502040" cy="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8F9EE4E-B159-84F6-24E7-3A0CB22099B2}"/>
              </a:ext>
            </a:extLst>
          </p:cNvPr>
          <p:cNvPicPr>
            <a:picLocks noChangeAspect="1"/>
          </p:cNvPicPr>
          <p:nvPr/>
        </p:nvPicPr>
        <p:blipFill>
          <a:blip r:embed="rId9" r:link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20257" y="4546353"/>
            <a:ext cx="502040" cy="3286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719A165-647E-9987-0376-5BE75E6C489D}"/>
              </a:ext>
            </a:extLst>
          </p:cNvPr>
          <p:cNvPicPr>
            <a:picLocks noChangeAspect="1"/>
          </p:cNvPicPr>
          <p:nvPr/>
        </p:nvPicPr>
        <p:blipFill>
          <a:blip r:embed="rId11" r:link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3313" y="4610302"/>
            <a:ext cx="502040" cy="1913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A1012F-E8BF-C53B-6AC6-FC4E12A805DA}"/>
              </a:ext>
            </a:extLst>
          </p:cNvPr>
          <p:cNvPicPr>
            <a:picLocks noChangeAspect="1"/>
          </p:cNvPicPr>
          <p:nvPr/>
        </p:nvPicPr>
        <p:blipFill>
          <a:blip r:embed="rId13" r:link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6133" y="2215359"/>
            <a:ext cx="456400" cy="4721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776D9B9-EF67-7A71-D363-CAAB6768AFBE}"/>
              </a:ext>
            </a:extLst>
          </p:cNvPr>
          <p:cNvSpPr/>
          <p:nvPr/>
        </p:nvSpPr>
        <p:spPr>
          <a:xfrm>
            <a:off x="6043599" y="2643258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3A0CC"/>
                </a:solidFill>
              </a:rPr>
              <a:t>FC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2CE46F-EE39-01D8-B6A2-2CA4F894E861}"/>
              </a:ext>
            </a:extLst>
          </p:cNvPr>
          <p:cNvSpPr/>
          <p:nvPr/>
        </p:nvSpPr>
        <p:spPr>
          <a:xfrm>
            <a:off x="6043599" y="4844628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3A0CC"/>
                </a:solidFill>
              </a:rPr>
              <a:t>Chocolates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F34CED-CA38-7256-2BD1-81EAEF93D0BA}"/>
              </a:ext>
            </a:extLst>
          </p:cNvPr>
          <p:cNvSpPr/>
          <p:nvPr/>
        </p:nvSpPr>
        <p:spPr>
          <a:xfrm>
            <a:off x="981318" y="2571438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3A0CC"/>
                </a:solidFill>
              </a:rPr>
              <a:t>Gum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987277-C238-C0A8-44AF-CA3B51FCB688}"/>
              </a:ext>
            </a:extLst>
          </p:cNvPr>
          <p:cNvSpPr/>
          <p:nvPr/>
        </p:nvSpPr>
        <p:spPr>
          <a:xfrm>
            <a:off x="981318" y="4926934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3A0CC"/>
                </a:solidFill>
              </a:rPr>
              <a:t>Mints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FF0C64-7B18-D703-E56A-079D80343C42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078C9AB4-80F4-A169-6C3E-B1DDF0237EAD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SHARPEN CORE TO REVIVE SHARE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E11FD9-AE4F-34EB-5991-406739669D09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648231-C356-439D-8E99-EBD86CC8BAD8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0C0533-7805-0A55-E165-70E0423C4E76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0629B1E-D2C0-BB66-81F5-9ECB102812DD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8874ED-1F4A-03B4-0AA4-A64402496CDD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Core SKUs driving decline across categories except Chocolates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40FD5B-5D59-7451-3AE5-3D35C36483AD}"/>
              </a:ext>
            </a:extLst>
          </p:cNvPr>
          <p:cNvSpPr txBox="1"/>
          <p:nvPr/>
        </p:nvSpPr>
        <p:spPr>
          <a:xfrm>
            <a:off x="1135473" y="1341773"/>
            <a:ext cx="2997139" cy="20896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Client| +/- Value Share vs LY | NAT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00AD297-42E9-C632-BE83-216577885AFC}"/>
              </a:ext>
            </a:extLst>
          </p:cNvPr>
          <p:cNvSpPr/>
          <p:nvPr/>
        </p:nvSpPr>
        <p:spPr>
          <a:xfrm rot="1048492">
            <a:off x="4158922" y="3258182"/>
            <a:ext cx="1140181" cy="350470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73A4EE5B-E2A4-B0E3-B50A-F5D0DF10B17A}"/>
              </a:ext>
            </a:extLst>
          </p:cNvPr>
          <p:cNvSpPr/>
          <p:nvPr/>
        </p:nvSpPr>
        <p:spPr>
          <a:xfrm rot="1048492">
            <a:off x="3864772" y="4129614"/>
            <a:ext cx="1140181" cy="350470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ECB1E37-B52C-C0FB-C2FC-EC31B9575C11}"/>
              </a:ext>
            </a:extLst>
          </p:cNvPr>
          <p:cNvSpPr/>
          <p:nvPr/>
        </p:nvSpPr>
        <p:spPr>
          <a:xfrm rot="1048492">
            <a:off x="9194060" y="3334541"/>
            <a:ext cx="1140181" cy="350470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8703696-434E-EC3F-A09D-74EAD86DD0AF}"/>
              </a:ext>
            </a:extLst>
          </p:cNvPr>
          <p:cNvSpPr/>
          <p:nvPr/>
        </p:nvSpPr>
        <p:spPr>
          <a:xfrm rot="20431280">
            <a:off x="9009815" y="4664380"/>
            <a:ext cx="1140181" cy="350470"/>
          </a:xfrm>
          <a:prstGeom prst="rightArrow">
            <a:avLst/>
          </a:prstGeom>
          <a:solidFill>
            <a:srgbClr val="7F7F7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5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30AC959-7F60-97B9-3CDD-23D4904EB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145394"/>
              </p:ext>
            </p:extLst>
          </p:nvPr>
        </p:nvGraphicFramePr>
        <p:xfrm>
          <a:off x="1253204" y="1810497"/>
          <a:ext cx="3991144" cy="4391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5833C7-B8ED-DA49-5C7C-97FB7E261116}"/>
              </a:ext>
            </a:extLst>
          </p:cNvPr>
          <p:cNvCxnSpPr/>
          <p:nvPr/>
        </p:nvCxnSpPr>
        <p:spPr>
          <a:xfrm flipV="1">
            <a:off x="2046019" y="3667464"/>
            <a:ext cx="0" cy="328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8B7FEA-DC54-658A-3B64-2E39886C61D6}"/>
              </a:ext>
            </a:extLst>
          </p:cNvPr>
          <p:cNvCxnSpPr/>
          <p:nvPr/>
        </p:nvCxnSpPr>
        <p:spPr>
          <a:xfrm flipV="1">
            <a:off x="4730394" y="3437804"/>
            <a:ext cx="0" cy="24669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7AE28AD-9CDF-AD71-2694-7B675852F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26456"/>
              </p:ext>
            </p:extLst>
          </p:nvPr>
        </p:nvGraphicFramePr>
        <p:xfrm>
          <a:off x="6377936" y="1934214"/>
          <a:ext cx="2217918" cy="1503045"/>
        </p:xfrm>
        <a:graphic>
          <a:graphicData uri="http://schemas.openxmlformats.org/drawingml/2006/table">
            <a:tbl>
              <a:tblPr/>
              <a:tblGrid>
                <a:gridCol w="949507">
                  <a:extLst>
                    <a:ext uri="{9D8B030D-6E8A-4147-A177-3AD203B41FA5}">
                      <a16:colId xmlns:a16="http://schemas.microsoft.com/office/drawing/2014/main" val="1748894370"/>
                    </a:ext>
                  </a:extLst>
                </a:gridCol>
                <a:gridCol w="529105">
                  <a:extLst>
                    <a:ext uri="{9D8B030D-6E8A-4147-A177-3AD203B41FA5}">
                      <a16:colId xmlns:a16="http://schemas.microsoft.com/office/drawing/2014/main" val="1351619318"/>
                    </a:ext>
                  </a:extLst>
                </a:gridCol>
                <a:gridCol w="739306">
                  <a:extLst>
                    <a:ext uri="{9D8B030D-6E8A-4147-A177-3AD203B41FA5}">
                      <a16:colId xmlns:a16="http://schemas.microsoft.com/office/drawing/2014/main" val="333794916"/>
                    </a:ext>
                  </a:extLst>
                </a:gridCol>
              </a:tblGrid>
              <a:tr h="266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ND +/-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 Share +/-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11064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r>
                        <a:rPr lang="en-US" sz="12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8890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Hyper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57316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Super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05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Mini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96891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CVS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87834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</a:t>
                      </a:r>
                      <a:r>
                        <a:rPr kumimoji="0" lang="en-US" altLang="zh-CN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9258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D4D1537-972B-4F77-6A9D-5627C1FB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75114"/>
              </p:ext>
            </p:extLst>
          </p:nvPr>
        </p:nvGraphicFramePr>
        <p:xfrm>
          <a:off x="8924682" y="1934214"/>
          <a:ext cx="2217918" cy="1503045"/>
        </p:xfrm>
        <a:graphic>
          <a:graphicData uri="http://schemas.openxmlformats.org/drawingml/2006/table">
            <a:tbl>
              <a:tblPr/>
              <a:tblGrid>
                <a:gridCol w="984483">
                  <a:extLst>
                    <a:ext uri="{9D8B030D-6E8A-4147-A177-3AD203B41FA5}">
                      <a16:colId xmlns:a16="http://schemas.microsoft.com/office/drawing/2014/main" val="522086935"/>
                    </a:ext>
                  </a:extLst>
                </a:gridCol>
                <a:gridCol w="494129">
                  <a:extLst>
                    <a:ext uri="{9D8B030D-6E8A-4147-A177-3AD203B41FA5}">
                      <a16:colId xmlns:a16="http://schemas.microsoft.com/office/drawing/2014/main" val="1159740124"/>
                    </a:ext>
                  </a:extLst>
                </a:gridCol>
                <a:gridCol w="739306">
                  <a:extLst>
                    <a:ext uri="{9D8B030D-6E8A-4147-A177-3AD203B41FA5}">
                      <a16:colId xmlns:a16="http://schemas.microsoft.com/office/drawing/2014/main" val="831082310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ND +/-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 Share +/-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47768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Key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5523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95162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59559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19987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4289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</a:t>
                      </a:r>
                      <a:r>
                        <a:rPr kumimoji="0" lang="en-US" altLang="zh-CN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99283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D353271-2B09-0308-FF90-B7DF76EF3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25024"/>
              </p:ext>
            </p:extLst>
          </p:nvPr>
        </p:nvGraphicFramePr>
        <p:xfrm>
          <a:off x="6377935" y="3862765"/>
          <a:ext cx="2217918" cy="942975"/>
        </p:xfrm>
        <a:graphic>
          <a:graphicData uri="http://schemas.openxmlformats.org/drawingml/2006/table">
            <a:tbl>
              <a:tblPr/>
              <a:tblGrid>
                <a:gridCol w="949508">
                  <a:extLst>
                    <a:ext uri="{9D8B030D-6E8A-4147-A177-3AD203B41FA5}">
                      <a16:colId xmlns:a16="http://schemas.microsoft.com/office/drawing/2014/main" val="3524135473"/>
                    </a:ext>
                  </a:extLst>
                </a:gridCol>
                <a:gridCol w="529104">
                  <a:extLst>
                    <a:ext uri="{9D8B030D-6E8A-4147-A177-3AD203B41FA5}">
                      <a16:colId xmlns:a16="http://schemas.microsoft.com/office/drawing/2014/main" val="3434276273"/>
                    </a:ext>
                  </a:extLst>
                </a:gridCol>
                <a:gridCol w="739306">
                  <a:extLst>
                    <a:ext uri="{9D8B030D-6E8A-4147-A177-3AD203B41FA5}">
                      <a16:colId xmlns:a16="http://schemas.microsoft.com/office/drawing/2014/main" val="1052108948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8984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East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66757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54269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7399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North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</a:t>
                      </a:r>
                      <a:r>
                        <a:rPr kumimoji="0" lang="en-US" altLang="zh-CN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95308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0996D26-CC0A-A8D3-41EB-5AECEBC13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51836"/>
              </p:ext>
            </p:extLst>
          </p:nvPr>
        </p:nvGraphicFramePr>
        <p:xfrm>
          <a:off x="8924682" y="3802839"/>
          <a:ext cx="2217918" cy="1697355"/>
        </p:xfrm>
        <a:graphic>
          <a:graphicData uri="http://schemas.openxmlformats.org/drawingml/2006/table">
            <a:tbl>
              <a:tblPr/>
              <a:tblGrid>
                <a:gridCol w="977395">
                  <a:extLst>
                    <a:ext uri="{9D8B030D-6E8A-4147-A177-3AD203B41FA5}">
                      <a16:colId xmlns:a16="http://schemas.microsoft.com/office/drawing/2014/main" val="916028855"/>
                    </a:ext>
                  </a:extLst>
                </a:gridCol>
                <a:gridCol w="501217">
                  <a:extLst>
                    <a:ext uri="{9D8B030D-6E8A-4147-A177-3AD203B41FA5}">
                      <a16:colId xmlns:a16="http://schemas.microsoft.com/office/drawing/2014/main" val="1113127058"/>
                    </a:ext>
                  </a:extLst>
                </a:gridCol>
                <a:gridCol w="739306">
                  <a:extLst>
                    <a:ext uri="{9D8B030D-6E8A-4147-A177-3AD203B41FA5}">
                      <a16:colId xmlns:a16="http://schemas.microsoft.com/office/drawing/2014/main" val="4261308723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71384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East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20925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32289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111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North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</a:t>
                      </a:r>
                      <a:r>
                        <a:rPr kumimoji="0" lang="en-US" altLang="zh-CN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8748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East 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ve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36281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74831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West 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4216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North 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+</a:t>
                      </a:r>
                      <a:r>
                        <a:rPr kumimoji="0" lang="en-US" altLang="zh-CN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宋体" panose="02010600030101010101" pitchFamily="2" charset="-122"/>
                          <a:cs typeface="+mn-cs"/>
                        </a:rPr>
                        <a:t>ve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075465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AFEC673D-71A2-8E9B-061C-5D18EBDBF9DA}"/>
              </a:ext>
            </a:extLst>
          </p:cNvPr>
          <p:cNvPicPr>
            <a:picLocks noChangeAspect="1"/>
          </p:cNvPicPr>
          <p:nvPr/>
        </p:nvPicPr>
        <p:blipFill>
          <a:blip r:embed="rId3" r:link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8" y="1812420"/>
            <a:ext cx="404411" cy="4315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379565-64B9-0768-88BA-907C8B2E8504}"/>
              </a:ext>
            </a:extLst>
          </p:cNvPr>
          <p:cNvPicPr>
            <a:picLocks noChangeAspect="1"/>
          </p:cNvPicPr>
          <p:nvPr/>
        </p:nvPicPr>
        <p:blipFill>
          <a:blip r:embed="rId5" r:link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568" y="1821938"/>
            <a:ext cx="355202" cy="43156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EEB559-44AC-010E-E382-D97B35AC01CC}"/>
              </a:ext>
            </a:extLst>
          </p:cNvPr>
          <p:cNvCxnSpPr/>
          <p:nvPr/>
        </p:nvCxnSpPr>
        <p:spPr>
          <a:xfrm flipV="1">
            <a:off x="4182694" y="3747176"/>
            <a:ext cx="0" cy="24669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226B2A8-9DD2-849E-90C7-C391159B8C9D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A5FC8059-F065-592C-87AE-B415317CF6C3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COUNTER FOR EXPANDING COMPETITION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03E09-9EB0-185F-6D8C-F93C0C069EDD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17F36F-2CA7-B634-DF39-C0F3D96B5305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37247F-DB04-5D52-6E20-360B05FA0310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B0D9E3-A091-0056-A2BA-57628B0F17A6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6B8381-4040-DC5E-058A-A844990FD123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Competition is expanding with its hero pack across all MBDs while deprioritizing other packs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FAFE45-7788-31DA-F0E7-0CB931F09C19}"/>
              </a:ext>
            </a:extLst>
          </p:cNvPr>
          <p:cNvSpPr txBox="1"/>
          <p:nvPr/>
        </p:nvSpPr>
        <p:spPr>
          <a:xfrm>
            <a:off x="1135473" y="1341773"/>
            <a:ext cx="2997139" cy="20896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ND/ND TDP | NAT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4D62EA-9373-5AB3-0F36-9F0A7EB84BEA}"/>
              </a:ext>
            </a:extLst>
          </p:cNvPr>
          <p:cNvSpPr txBox="1"/>
          <p:nvPr/>
        </p:nvSpPr>
        <p:spPr>
          <a:xfrm>
            <a:off x="5499502" y="1341773"/>
            <a:ext cx="2997139" cy="20896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Competition Brand | Sep’20 vs May’20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B5125-322B-B8FE-6BA2-2EE57EAD6578}"/>
              </a:ext>
            </a:extLst>
          </p:cNvPr>
          <p:cNvSpPr/>
          <p:nvPr/>
        </p:nvSpPr>
        <p:spPr>
          <a:xfrm>
            <a:off x="1648118" y="3339114"/>
            <a:ext cx="787415" cy="32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rgbClr val="00B050"/>
                </a:solidFill>
              </a:rPr>
              <a:t>+ New Flavors</a:t>
            </a:r>
            <a:endParaRPr lang="zh-CN" altLang="en-US" sz="10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D22D4-F4B5-5351-2F58-7D97B78CEA54}"/>
              </a:ext>
            </a:extLst>
          </p:cNvPr>
          <p:cNvSpPr/>
          <p:nvPr/>
        </p:nvSpPr>
        <p:spPr>
          <a:xfrm>
            <a:off x="3787445" y="3380680"/>
            <a:ext cx="787415" cy="32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rgbClr val="00B050"/>
                </a:solidFill>
              </a:rPr>
              <a:t>+ New Flavors</a:t>
            </a:r>
            <a:endParaRPr lang="zh-CN" altLang="en-US" sz="1000" b="1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77070-E01C-45EF-DBB2-7EAD37B21DAA}"/>
              </a:ext>
            </a:extLst>
          </p:cNvPr>
          <p:cNvSpPr/>
          <p:nvPr/>
        </p:nvSpPr>
        <p:spPr>
          <a:xfrm>
            <a:off x="4333824" y="3121536"/>
            <a:ext cx="787415" cy="32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rgbClr val="00B050"/>
                </a:solidFill>
              </a:rPr>
              <a:t>+ New Flavors</a:t>
            </a:r>
            <a:endParaRPr lang="zh-CN" altLang="en-US" sz="1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2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711D475-1FD1-6711-EAC8-AEEF45C88F57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Sep’20; Webinar 3.0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4BE35664-4929-8BFA-2ECD-BC767787F68E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Assortment Analysis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87E322-05C7-F910-19FE-32B54EEFA8CB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71A5BD-91C9-598E-36A2-85A736C74617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B884D3-AB68-E396-7F5A-5D073D8A607C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21E9D1-C1E2-8E01-3555-FCAC4D1ED1A1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E3E912-D908-87A3-835C-86A34BF3845C}"/>
              </a:ext>
            </a:extLst>
          </p:cNvPr>
          <p:cNvSpPr txBox="1"/>
          <p:nvPr/>
        </p:nvSpPr>
        <p:spPr>
          <a:xfrm>
            <a:off x="1141412" y="866428"/>
            <a:ext cx="916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SKUs are classified into 4 types depending on their distribution and consumer pull vs avg of market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4A6FBE-D26A-23DC-8980-E4D0B4AA42C2}"/>
              </a:ext>
            </a:extLst>
          </p:cNvPr>
          <p:cNvCxnSpPr>
            <a:cxnSpLocks/>
          </p:cNvCxnSpPr>
          <p:nvPr/>
        </p:nvCxnSpPr>
        <p:spPr>
          <a:xfrm>
            <a:off x="5662551" y="1977242"/>
            <a:ext cx="0" cy="392479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C022AF-AF9E-DBB9-7CDB-87D9F0BF9821}"/>
              </a:ext>
            </a:extLst>
          </p:cNvPr>
          <p:cNvCxnSpPr>
            <a:cxnSpLocks/>
          </p:cNvCxnSpPr>
          <p:nvPr/>
        </p:nvCxnSpPr>
        <p:spPr>
          <a:xfrm rot="16200000">
            <a:off x="5662551" y="-266932"/>
            <a:ext cx="0" cy="841314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5436657-334A-F221-DBD0-6802E7BFF0DD}"/>
              </a:ext>
            </a:extLst>
          </p:cNvPr>
          <p:cNvSpPr/>
          <p:nvPr/>
        </p:nvSpPr>
        <p:spPr>
          <a:xfrm>
            <a:off x="5244105" y="1964245"/>
            <a:ext cx="2221291" cy="41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Distribution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DA570-9E8F-09C3-0B4E-99BAB4630A58}"/>
              </a:ext>
            </a:extLst>
          </p:cNvPr>
          <p:cNvSpPr/>
          <p:nvPr/>
        </p:nvSpPr>
        <p:spPr>
          <a:xfrm>
            <a:off x="8389058" y="3977547"/>
            <a:ext cx="1638774" cy="368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Consumer Pull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8988B-1548-294A-1051-B44343AC9ABC}"/>
              </a:ext>
            </a:extLst>
          </p:cNvPr>
          <p:cNvSpPr/>
          <p:nvPr/>
        </p:nvSpPr>
        <p:spPr>
          <a:xfrm>
            <a:off x="6531429" y="2618509"/>
            <a:ext cx="2867890" cy="810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63A0CC"/>
                </a:solidFill>
              </a:rPr>
              <a:t>Blockbusters/Hero SKUs</a:t>
            </a:r>
            <a:endParaRPr lang="zh-CN" altLang="en-US" dirty="0">
              <a:solidFill>
                <a:srgbClr val="63A0C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074CF-5658-EA6E-DE2A-4C53444CCFBC}"/>
              </a:ext>
            </a:extLst>
          </p:cNvPr>
          <p:cNvSpPr/>
          <p:nvPr/>
        </p:nvSpPr>
        <p:spPr>
          <a:xfrm>
            <a:off x="1966858" y="2618509"/>
            <a:ext cx="2867890" cy="810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Weakening Core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45A891-5B56-DC5E-FF44-9C621B0ED982}"/>
              </a:ext>
            </a:extLst>
          </p:cNvPr>
          <p:cNvSpPr/>
          <p:nvPr/>
        </p:nvSpPr>
        <p:spPr>
          <a:xfrm>
            <a:off x="6531429" y="4628241"/>
            <a:ext cx="2867890" cy="810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Sleeping Beauty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7ED37C-3BE8-15E3-61DD-9E5B69EAA68E}"/>
              </a:ext>
            </a:extLst>
          </p:cNvPr>
          <p:cNvSpPr/>
          <p:nvPr/>
        </p:nvSpPr>
        <p:spPr>
          <a:xfrm>
            <a:off x="1966858" y="4628241"/>
            <a:ext cx="2867890" cy="810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</a:schemeClr>
                </a:solidFill>
              </a:rPr>
              <a:t>Lame Duck</a:t>
            </a:r>
            <a:endParaRPr lang="zh-CN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199085-4A1B-6EA8-2DFA-3974DB4C5D1D}"/>
              </a:ext>
            </a:extLst>
          </p:cNvPr>
          <p:cNvSpPr/>
          <p:nvPr/>
        </p:nvSpPr>
        <p:spPr>
          <a:xfrm>
            <a:off x="5511928" y="3805349"/>
            <a:ext cx="301246" cy="2685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6C83A-D09D-989C-5E30-1589D224FD3B}"/>
              </a:ext>
            </a:extLst>
          </p:cNvPr>
          <p:cNvSpPr/>
          <p:nvPr/>
        </p:nvSpPr>
        <p:spPr>
          <a:xfrm>
            <a:off x="5449264" y="3589254"/>
            <a:ext cx="1958807" cy="312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Avg of market SKUs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9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56094C2-8584-7E6B-BCF7-1492D3449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322891"/>
              </p:ext>
            </p:extLst>
          </p:nvPr>
        </p:nvGraphicFramePr>
        <p:xfrm>
          <a:off x="3124075" y="1683314"/>
          <a:ext cx="6082372" cy="81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29FB265-662E-1657-391D-9F5701303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935092"/>
              </p:ext>
            </p:extLst>
          </p:nvPr>
        </p:nvGraphicFramePr>
        <p:xfrm>
          <a:off x="2287422" y="2067674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7598D82-F764-C078-CE91-F5E50AD49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511891"/>
              </p:ext>
            </p:extLst>
          </p:nvPr>
        </p:nvGraphicFramePr>
        <p:xfrm>
          <a:off x="2287422" y="4289087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600DBD0-FDF6-65C1-9F27-FA27E995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145294"/>
              </p:ext>
            </p:extLst>
          </p:nvPr>
        </p:nvGraphicFramePr>
        <p:xfrm>
          <a:off x="7760182" y="2067674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53D7764-28EB-395D-279F-26ECB1929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698655"/>
              </p:ext>
            </p:extLst>
          </p:nvPr>
        </p:nvGraphicFramePr>
        <p:xfrm>
          <a:off x="7869725" y="4289087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60CEFEEB-098C-E302-B928-92FB78A27361}"/>
              </a:ext>
            </a:extLst>
          </p:cNvPr>
          <p:cNvPicPr>
            <a:picLocks noChangeAspect="1"/>
          </p:cNvPicPr>
          <p:nvPr/>
        </p:nvPicPr>
        <p:blipFill>
          <a:blip r:embed="rId7" r:link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3973" y="2427844"/>
            <a:ext cx="502040" cy="3812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45364E-3058-49D0-F1F7-47F5AB77DB44}"/>
              </a:ext>
            </a:extLst>
          </p:cNvPr>
          <p:cNvPicPr>
            <a:picLocks noChangeAspect="1"/>
          </p:cNvPicPr>
          <p:nvPr/>
        </p:nvPicPr>
        <p:blipFill>
          <a:blip r:embed="rId9" r:link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3973" y="4623100"/>
            <a:ext cx="502040" cy="3286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21AFA3-F290-DAB3-2CA1-63810DC29579}"/>
              </a:ext>
            </a:extLst>
          </p:cNvPr>
          <p:cNvPicPr>
            <a:picLocks noChangeAspect="1"/>
          </p:cNvPicPr>
          <p:nvPr/>
        </p:nvPicPr>
        <p:blipFill>
          <a:blip r:embed="rId11" r:link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4455" y="4724328"/>
            <a:ext cx="502040" cy="1913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A077CDF-552A-7A39-3821-E84C8539F61A}"/>
              </a:ext>
            </a:extLst>
          </p:cNvPr>
          <p:cNvPicPr>
            <a:picLocks noChangeAspect="1"/>
          </p:cNvPicPr>
          <p:nvPr/>
        </p:nvPicPr>
        <p:blipFill>
          <a:blip r:embed="rId13" r:link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27275" y="2487846"/>
            <a:ext cx="456400" cy="4721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4CDF2A5-E13D-0906-563D-672AB3ED8068}"/>
              </a:ext>
            </a:extLst>
          </p:cNvPr>
          <p:cNvSpPr/>
          <p:nvPr/>
        </p:nvSpPr>
        <p:spPr>
          <a:xfrm>
            <a:off x="5954741" y="290023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E5C22C-554B-6274-C471-EF4918003A5C}"/>
              </a:ext>
            </a:extLst>
          </p:cNvPr>
          <p:cNvSpPr/>
          <p:nvPr/>
        </p:nvSpPr>
        <p:spPr>
          <a:xfrm>
            <a:off x="5954741" y="500510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Chocolates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D83707-8928-18F4-116D-F5635FD614D9}"/>
              </a:ext>
            </a:extLst>
          </p:cNvPr>
          <p:cNvSpPr txBox="1"/>
          <p:nvPr/>
        </p:nvSpPr>
        <p:spPr>
          <a:xfrm>
            <a:off x="1650820" y="3633842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SB SKUs to lowest BB SKU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1C08AB-C5A2-430D-58AB-80DA831217F3}"/>
              </a:ext>
            </a:extLst>
          </p:cNvPr>
          <p:cNvSpPr txBox="1"/>
          <p:nvPr/>
        </p:nvSpPr>
        <p:spPr>
          <a:xfrm>
            <a:off x="1650820" y="5810451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BB SKUs to highest BB SKU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E0BF67-9872-C254-6970-494892696189}"/>
              </a:ext>
            </a:extLst>
          </p:cNvPr>
          <p:cNvSpPr txBox="1"/>
          <p:nvPr/>
        </p:nvSpPr>
        <p:spPr>
          <a:xfrm>
            <a:off x="7187358" y="5791324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SB SKUs to lowest BB SKU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9E343E-6DA8-E239-633F-09A962D76887}"/>
              </a:ext>
            </a:extLst>
          </p:cNvPr>
          <p:cNvSpPr txBox="1"/>
          <p:nvPr/>
        </p:nvSpPr>
        <p:spPr>
          <a:xfrm>
            <a:off x="7187358" y="3633842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BB SKUs to highest BB SKU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B04662-ABEF-D31F-9423-D9C7ACF57C94}"/>
              </a:ext>
            </a:extLst>
          </p:cNvPr>
          <p:cNvSpPr/>
          <p:nvPr/>
        </p:nvSpPr>
        <p:spPr>
          <a:xfrm>
            <a:off x="474259" y="290023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Gum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6C0FBA-0331-2693-929C-569CC2FEF42F}"/>
              </a:ext>
            </a:extLst>
          </p:cNvPr>
          <p:cNvSpPr/>
          <p:nvPr/>
        </p:nvSpPr>
        <p:spPr>
          <a:xfrm>
            <a:off x="474259" y="500510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Mints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11D475-1FD1-6711-EAC8-AEEF45C88F57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Sep’20; Webinar 3.0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4BE35664-4929-8BFA-2ECD-BC767787F68E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PUSH CORE DISTRIBUTION IN URBAN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87E322-05C7-F910-19FE-32B54EEFA8CB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Price/Pack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71A5BD-91C9-598E-36A2-85A736C74617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Assortment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B884D3-AB68-E396-7F5A-5D073D8A607C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Rural Emergence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21E9D1-C1E2-8E01-3555-FCAC4D1ED1A1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Demand Shifts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E3E912-D908-87A3-835C-86A34BF3845C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Huge opportunity for Core enhancement in Urban Areas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80402E-A589-99E7-8618-7E21DA567DCE}"/>
              </a:ext>
            </a:extLst>
          </p:cNvPr>
          <p:cNvSpPr txBox="1"/>
          <p:nvPr/>
        </p:nvSpPr>
        <p:spPr>
          <a:xfrm>
            <a:off x="1135473" y="1341773"/>
            <a:ext cx="4130500" cy="203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Number of SKUs | Additional Sales value (‘000RMB) | YTD 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40125-708A-DFE5-7B8B-C30850710ECD}"/>
              </a:ext>
            </a:extLst>
          </p:cNvPr>
          <p:cNvSpPr/>
          <p:nvPr/>
        </p:nvSpPr>
        <p:spPr>
          <a:xfrm>
            <a:off x="2765633" y="3854949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+55Mn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A4108F-7953-89CA-EB90-8E6D7AD6E321}"/>
              </a:ext>
            </a:extLst>
          </p:cNvPr>
          <p:cNvSpPr/>
          <p:nvPr/>
        </p:nvSpPr>
        <p:spPr>
          <a:xfrm>
            <a:off x="8429115" y="3854949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+150Mn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4473D-EFFB-CC6A-5805-FE88A74092BB}"/>
              </a:ext>
            </a:extLst>
          </p:cNvPr>
          <p:cNvSpPr/>
          <p:nvPr/>
        </p:nvSpPr>
        <p:spPr>
          <a:xfrm>
            <a:off x="2765633" y="5978661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+200Mn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024455-F416-FF25-1F29-B3402D9B3A7E}"/>
              </a:ext>
            </a:extLst>
          </p:cNvPr>
          <p:cNvSpPr/>
          <p:nvPr/>
        </p:nvSpPr>
        <p:spPr>
          <a:xfrm>
            <a:off x="8429115" y="5978661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+260Mn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5B3CF44-8460-20EF-64B6-90E316A2BA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252634"/>
              </p:ext>
            </p:extLst>
          </p:nvPr>
        </p:nvGraphicFramePr>
        <p:xfrm>
          <a:off x="2166423" y="1727860"/>
          <a:ext cx="3361608" cy="4447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35F5716-DEF7-AC05-790F-1A365D49F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742251"/>
              </p:ext>
            </p:extLst>
          </p:nvPr>
        </p:nvGraphicFramePr>
        <p:xfrm>
          <a:off x="7590879" y="2332127"/>
          <a:ext cx="3361608" cy="326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4E10AD0-CAF5-CC3E-2653-876BAC41CA6F}"/>
              </a:ext>
            </a:extLst>
          </p:cNvPr>
          <p:cNvSpPr txBox="1"/>
          <p:nvPr/>
        </p:nvSpPr>
        <p:spPr>
          <a:xfrm>
            <a:off x="5839611" y="3195391"/>
            <a:ext cx="1679918" cy="141001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rPr>
              <a:t>Pushing distribution of top 4 NPDs to Chocolates Hero SKU level in Hyper and Super would yield </a:t>
            </a:r>
            <a:r>
              <a:rPr lang="en-US" altLang="zh-CN" b="1" dirty="0">
                <a:solidFill>
                  <a:schemeClr val="bg1"/>
                </a:solidFill>
                <a:cs typeface="Arial" panose="020B0604020202020204" pitchFamily="34" charset="0"/>
              </a:rPr>
              <a:t>~32.4 Mn RMB </a:t>
            </a:r>
            <a:r>
              <a: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rPr>
              <a:t>for YTD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70839E-845A-3929-C5D7-FE73DCE3056A}"/>
              </a:ext>
            </a:extLst>
          </p:cNvPr>
          <p:cNvSpPr txBox="1"/>
          <p:nvPr/>
        </p:nvSpPr>
        <p:spPr>
          <a:xfrm>
            <a:off x="408733" y="2725387"/>
            <a:ext cx="1710095" cy="18800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zh-CN" sz="1200" b="1" kern="0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Pushing distribution of FC NPD to Hero SKU level in MT would yield  </a:t>
            </a:r>
            <a:r>
              <a:rPr lang="en-US" altLang="zh-CN" b="1" kern="0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~28.5 Mn RMB </a:t>
            </a:r>
            <a:r>
              <a:rPr lang="en-US" altLang="zh-CN" sz="1200" b="1" kern="0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for YTD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01D12DD-566F-E9B4-A8B1-D6019ACB36DC}"/>
              </a:ext>
            </a:extLst>
          </p:cNvPr>
          <p:cNvSpPr/>
          <p:nvPr/>
        </p:nvSpPr>
        <p:spPr>
          <a:xfrm>
            <a:off x="3395871" y="2725387"/>
            <a:ext cx="1906463" cy="2700315"/>
          </a:xfrm>
          <a:prstGeom prst="roundRect">
            <a:avLst>
              <a:gd name="adj" fmla="val 10716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F8217C-D88D-FD69-E5FE-604AA7D20A02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83ED33F3-B07C-3733-011D-537C72D2A93F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NURTURE POTENTIAL NPDS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9310C3-2E75-8DA5-9191-BC5A1E64C1B3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16A22C-8B7A-573C-AE14-59A6F3DD1291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80B2C-D2E3-643C-8778-34FA97D1F377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2A0440-87B7-E6BD-1434-307238989D05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56AC4F-1B6E-6F0E-3A78-5285388C4722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Promising NPDs with high sales potential yet still low distribution level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05D4E-6AA7-CDA9-312C-0CFB2E2BE3C3}"/>
              </a:ext>
            </a:extLst>
          </p:cNvPr>
          <p:cNvSpPr txBox="1"/>
          <p:nvPr/>
        </p:nvSpPr>
        <p:spPr>
          <a:xfrm>
            <a:off x="1135473" y="1341773"/>
            <a:ext cx="4130500" cy="203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Max WD | Sep’20</a:t>
            </a:r>
          </a:p>
        </p:txBody>
      </p:sp>
    </p:spTree>
    <p:extLst>
      <p:ext uri="{BB962C8B-B14F-4D97-AF65-F5344CB8AC3E}">
        <p14:creationId xmlns:p14="http://schemas.microsoft.com/office/powerpoint/2010/main" val="135865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6C7B117-0E9C-BAC7-6213-29A8481E37F2}"/>
              </a:ext>
            </a:extLst>
          </p:cNvPr>
          <p:cNvSpPr/>
          <p:nvPr/>
        </p:nvSpPr>
        <p:spPr>
          <a:xfrm>
            <a:off x="3580416" y="1628069"/>
            <a:ext cx="2481942" cy="71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Market Situation</a:t>
            </a: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9E759A-41CB-5E47-B629-0ECF90BD7B6C}"/>
              </a:ext>
            </a:extLst>
          </p:cNvPr>
          <p:cNvGrpSpPr/>
          <p:nvPr/>
        </p:nvGrpSpPr>
        <p:grpSpPr>
          <a:xfrm flipH="1">
            <a:off x="2486103" y="1891738"/>
            <a:ext cx="865711" cy="182880"/>
            <a:chOff x="979714" y="2671354"/>
            <a:chExt cx="865711" cy="18288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562C07-E73F-7D8C-6568-C9015FF5BFEF}"/>
                </a:ext>
              </a:extLst>
            </p:cNvPr>
            <p:cNvCxnSpPr/>
            <p:nvPr/>
          </p:nvCxnSpPr>
          <p:spPr>
            <a:xfrm>
              <a:off x="979714" y="2762794"/>
              <a:ext cx="682831" cy="0"/>
            </a:xfrm>
            <a:prstGeom prst="line">
              <a:avLst/>
            </a:prstGeom>
            <a:ln w="28575">
              <a:solidFill>
                <a:srgbClr val="88F9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62FAE35-EF52-222E-933F-8FA1CB83912C}"/>
                </a:ext>
              </a:extLst>
            </p:cNvPr>
            <p:cNvSpPr/>
            <p:nvPr/>
          </p:nvSpPr>
          <p:spPr>
            <a:xfrm>
              <a:off x="1662545" y="2671354"/>
              <a:ext cx="182880" cy="182880"/>
            </a:xfrm>
            <a:prstGeom prst="ellipse">
              <a:avLst/>
            </a:prstGeom>
            <a:noFill/>
            <a:ln w="19050">
              <a:solidFill>
                <a:srgbClr val="88F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E030424-1360-1700-FA21-569DBC5E6024}"/>
              </a:ext>
            </a:extLst>
          </p:cNvPr>
          <p:cNvSpPr/>
          <p:nvPr/>
        </p:nvSpPr>
        <p:spPr>
          <a:xfrm>
            <a:off x="3580416" y="2631533"/>
            <a:ext cx="2481942" cy="71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Opportunities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584D40-6388-DB79-6810-B50970E7A61B}"/>
              </a:ext>
            </a:extLst>
          </p:cNvPr>
          <p:cNvGrpSpPr/>
          <p:nvPr/>
        </p:nvGrpSpPr>
        <p:grpSpPr>
          <a:xfrm flipH="1">
            <a:off x="2486103" y="2895202"/>
            <a:ext cx="865711" cy="182880"/>
            <a:chOff x="979714" y="2671354"/>
            <a:chExt cx="865711" cy="18288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F4DEF2F-60E1-4C8A-237D-02DECE739077}"/>
                </a:ext>
              </a:extLst>
            </p:cNvPr>
            <p:cNvCxnSpPr/>
            <p:nvPr/>
          </p:nvCxnSpPr>
          <p:spPr>
            <a:xfrm>
              <a:off x="979714" y="2762794"/>
              <a:ext cx="682831" cy="0"/>
            </a:xfrm>
            <a:prstGeom prst="line">
              <a:avLst/>
            </a:prstGeom>
            <a:ln w="28575">
              <a:solidFill>
                <a:srgbClr val="59C1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3C9BACF-C51D-38B7-82AB-C150723814BC}"/>
                </a:ext>
              </a:extLst>
            </p:cNvPr>
            <p:cNvSpPr/>
            <p:nvPr/>
          </p:nvSpPr>
          <p:spPr>
            <a:xfrm>
              <a:off x="1662545" y="2671354"/>
              <a:ext cx="182880" cy="182880"/>
            </a:xfrm>
            <a:prstGeom prst="ellipse">
              <a:avLst/>
            </a:prstGeom>
            <a:noFill/>
            <a:ln w="19050">
              <a:solidFill>
                <a:srgbClr val="59C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4A3DA3-8D76-F920-8734-3C476546F925}"/>
              </a:ext>
            </a:extLst>
          </p:cNvPr>
          <p:cNvGrpSpPr/>
          <p:nvPr/>
        </p:nvGrpSpPr>
        <p:grpSpPr>
          <a:xfrm flipH="1">
            <a:off x="3170300" y="3731402"/>
            <a:ext cx="651185" cy="137401"/>
            <a:chOff x="1171500" y="2694094"/>
            <a:chExt cx="651185" cy="13740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9E85FC6-92C3-87B5-9B44-D5655FA2A3DA}"/>
                </a:ext>
              </a:extLst>
            </p:cNvPr>
            <p:cNvCxnSpPr/>
            <p:nvPr/>
          </p:nvCxnSpPr>
          <p:spPr>
            <a:xfrm>
              <a:off x="1171500" y="2762794"/>
              <a:ext cx="513021" cy="0"/>
            </a:xfrm>
            <a:prstGeom prst="line">
              <a:avLst/>
            </a:prstGeom>
            <a:ln w="28575">
              <a:solidFill>
                <a:srgbClr val="59C1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4C1522-69A2-C67E-94FB-C93B70D86371}"/>
                </a:ext>
              </a:extLst>
            </p:cNvPr>
            <p:cNvSpPr/>
            <p:nvPr/>
          </p:nvSpPr>
          <p:spPr>
            <a:xfrm>
              <a:off x="1685284" y="2694094"/>
              <a:ext cx="137401" cy="137401"/>
            </a:xfrm>
            <a:prstGeom prst="ellipse">
              <a:avLst/>
            </a:prstGeom>
            <a:noFill/>
            <a:ln w="19050">
              <a:solidFill>
                <a:srgbClr val="59C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A63AEF-57A4-C4D3-5CA9-2FFB0333EA91}"/>
              </a:ext>
            </a:extLst>
          </p:cNvPr>
          <p:cNvGrpSpPr/>
          <p:nvPr/>
        </p:nvGrpSpPr>
        <p:grpSpPr>
          <a:xfrm flipH="1">
            <a:off x="3170300" y="4303024"/>
            <a:ext cx="651185" cy="137401"/>
            <a:chOff x="1171500" y="2694094"/>
            <a:chExt cx="651185" cy="1374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E132BFA-160B-EA86-DB44-23C2866D9D29}"/>
                </a:ext>
              </a:extLst>
            </p:cNvPr>
            <p:cNvCxnSpPr/>
            <p:nvPr/>
          </p:nvCxnSpPr>
          <p:spPr>
            <a:xfrm>
              <a:off x="1171500" y="2762794"/>
              <a:ext cx="513021" cy="0"/>
            </a:xfrm>
            <a:prstGeom prst="line">
              <a:avLst/>
            </a:prstGeom>
            <a:ln w="28575">
              <a:solidFill>
                <a:srgbClr val="59C1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591E80-10C3-FFE2-D710-71751AF68555}"/>
                </a:ext>
              </a:extLst>
            </p:cNvPr>
            <p:cNvSpPr/>
            <p:nvPr/>
          </p:nvSpPr>
          <p:spPr>
            <a:xfrm>
              <a:off x="1685284" y="2694094"/>
              <a:ext cx="137401" cy="137401"/>
            </a:xfrm>
            <a:prstGeom prst="ellipse">
              <a:avLst/>
            </a:prstGeom>
            <a:noFill/>
            <a:ln w="19050">
              <a:solidFill>
                <a:srgbClr val="59C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9CF90E-31E2-0F7B-C209-2B66DC965252}"/>
              </a:ext>
            </a:extLst>
          </p:cNvPr>
          <p:cNvGrpSpPr/>
          <p:nvPr/>
        </p:nvGrpSpPr>
        <p:grpSpPr>
          <a:xfrm flipH="1">
            <a:off x="3170300" y="4874646"/>
            <a:ext cx="651185" cy="137401"/>
            <a:chOff x="1171500" y="2694094"/>
            <a:chExt cx="651185" cy="13740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5DD3C4-D72A-E84E-0D4F-1736A5EA5EB0}"/>
                </a:ext>
              </a:extLst>
            </p:cNvPr>
            <p:cNvCxnSpPr/>
            <p:nvPr/>
          </p:nvCxnSpPr>
          <p:spPr>
            <a:xfrm>
              <a:off x="1171500" y="2762794"/>
              <a:ext cx="513021" cy="0"/>
            </a:xfrm>
            <a:prstGeom prst="line">
              <a:avLst/>
            </a:prstGeom>
            <a:ln w="28575">
              <a:solidFill>
                <a:srgbClr val="59C1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5B9951-7B81-F2E5-DD96-C44C142F5E87}"/>
                </a:ext>
              </a:extLst>
            </p:cNvPr>
            <p:cNvSpPr/>
            <p:nvPr/>
          </p:nvSpPr>
          <p:spPr>
            <a:xfrm>
              <a:off x="1685284" y="2694094"/>
              <a:ext cx="137401" cy="137401"/>
            </a:xfrm>
            <a:prstGeom prst="ellipse">
              <a:avLst/>
            </a:prstGeom>
            <a:noFill/>
            <a:ln w="19050">
              <a:solidFill>
                <a:srgbClr val="59C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722E46-95A5-3F57-05FC-3E5E8DCE2F45}"/>
              </a:ext>
            </a:extLst>
          </p:cNvPr>
          <p:cNvGrpSpPr/>
          <p:nvPr/>
        </p:nvGrpSpPr>
        <p:grpSpPr>
          <a:xfrm flipH="1">
            <a:off x="3170300" y="5446268"/>
            <a:ext cx="651185" cy="137401"/>
            <a:chOff x="1171500" y="2694094"/>
            <a:chExt cx="651185" cy="1374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8C552D-2578-5EA4-47A3-B1C49AB3CC4A}"/>
                </a:ext>
              </a:extLst>
            </p:cNvPr>
            <p:cNvCxnSpPr/>
            <p:nvPr/>
          </p:nvCxnSpPr>
          <p:spPr>
            <a:xfrm>
              <a:off x="1171500" y="2762794"/>
              <a:ext cx="513021" cy="0"/>
            </a:xfrm>
            <a:prstGeom prst="line">
              <a:avLst/>
            </a:prstGeom>
            <a:ln w="28575">
              <a:solidFill>
                <a:srgbClr val="59C1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68CBFE-5A5B-C21A-A643-23AB7A1F1EF0}"/>
                </a:ext>
              </a:extLst>
            </p:cNvPr>
            <p:cNvSpPr/>
            <p:nvPr/>
          </p:nvSpPr>
          <p:spPr>
            <a:xfrm>
              <a:off x="1685284" y="2694094"/>
              <a:ext cx="137401" cy="137401"/>
            </a:xfrm>
            <a:prstGeom prst="ellipse">
              <a:avLst/>
            </a:prstGeom>
            <a:noFill/>
            <a:ln w="19050">
              <a:solidFill>
                <a:srgbClr val="59C1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4B22EA-801E-6CA3-B95B-E2931DCD0B58}"/>
              </a:ext>
            </a:extLst>
          </p:cNvPr>
          <p:cNvSpPr/>
          <p:nvPr/>
        </p:nvSpPr>
        <p:spPr>
          <a:xfrm>
            <a:off x="3924800" y="3617874"/>
            <a:ext cx="2481942" cy="364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Price/Pack Mix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20E0F-D036-4623-2C27-7BFE082A4B57}"/>
              </a:ext>
            </a:extLst>
          </p:cNvPr>
          <p:cNvSpPr/>
          <p:nvPr/>
        </p:nvSpPr>
        <p:spPr>
          <a:xfrm>
            <a:off x="3924800" y="4189496"/>
            <a:ext cx="2481942" cy="364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Assortment  Shifts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4FF9EA-64C1-A55D-401C-A440FFACDB2E}"/>
              </a:ext>
            </a:extLst>
          </p:cNvPr>
          <p:cNvSpPr/>
          <p:nvPr/>
        </p:nvSpPr>
        <p:spPr>
          <a:xfrm>
            <a:off x="3924800" y="4761118"/>
            <a:ext cx="2481942" cy="364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Rural Emergence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DD099-4181-696A-0735-AF5F7FFF1146}"/>
              </a:ext>
            </a:extLst>
          </p:cNvPr>
          <p:cNvSpPr/>
          <p:nvPr/>
        </p:nvSpPr>
        <p:spPr>
          <a:xfrm>
            <a:off x="3924800" y="5332740"/>
            <a:ext cx="2481942" cy="364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Demand Shifts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F08E748-9D31-7726-B551-39FC407A9C7D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9377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17;p673">
            <a:extLst>
              <a:ext uri="{FF2B5EF4-FFF2-40B4-BE49-F238E27FC236}">
                <a16:creationId xmlns:a16="http://schemas.microsoft.com/office/drawing/2014/main" id="{F3934777-DF4A-08A3-EBFC-33A1C19C1134}"/>
              </a:ext>
            </a:extLst>
          </p:cNvPr>
          <p:cNvSpPr txBox="1"/>
          <p:nvPr/>
        </p:nvSpPr>
        <p:spPr>
          <a:xfrm>
            <a:off x="6648947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spcAft>
                <a:spcPts val="667"/>
              </a:spcAft>
              <a:buClr>
                <a:srgbClr val="000000"/>
              </a:buClr>
              <a:buSzPts val="1200"/>
              <a:defRPr sz="1600" b="1">
                <a:latin typeface="Century Gothic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RURAL EMERGENCE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</p:txBody>
      </p:sp>
      <p:sp>
        <p:nvSpPr>
          <p:cNvPr id="16" name="Google Shape;4618;p673">
            <a:extLst>
              <a:ext uri="{FF2B5EF4-FFF2-40B4-BE49-F238E27FC236}">
                <a16:creationId xmlns:a16="http://schemas.microsoft.com/office/drawing/2014/main" id="{51580074-5907-8E87-0FE4-9802F123E4D0}"/>
              </a:ext>
            </a:extLst>
          </p:cNvPr>
          <p:cNvSpPr txBox="1"/>
          <p:nvPr/>
        </p:nvSpPr>
        <p:spPr>
          <a:xfrm>
            <a:off x="2035889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PRICE/PACK MIX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4619;p673">
            <a:extLst>
              <a:ext uri="{FF2B5EF4-FFF2-40B4-BE49-F238E27FC236}">
                <a16:creationId xmlns:a16="http://schemas.microsoft.com/office/drawing/2014/main" id="{3995422F-795C-9636-91FC-9CB80DDBA527}"/>
              </a:ext>
            </a:extLst>
          </p:cNvPr>
          <p:cNvSpPr txBox="1"/>
          <p:nvPr/>
        </p:nvSpPr>
        <p:spPr>
          <a:xfrm>
            <a:off x="4271768" y="2637621"/>
            <a:ext cx="13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ASSORTMENT  SHIFTS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</p:txBody>
      </p:sp>
      <p:cxnSp>
        <p:nvCxnSpPr>
          <p:cNvPr id="25" name="Google Shape;4635;p673">
            <a:extLst>
              <a:ext uri="{FF2B5EF4-FFF2-40B4-BE49-F238E27FC236}">
                <a16:creationId xmlns:a16="http://schemas.microsoft.com/office/drawing/2014/main" id="{E0A7FD2C-3748-1900-DD92-E02EEE6F77DB}"/>
              </a:ext>
            </a:extLst>
          </p:cNvPr>
          <p:cNvCxnSpPr/>
          <p:nvPr/>
        </p:nvCxnSpPr>
        <p:spPr>
          <a:xfrm rot="10800000">
            <a:off x="2005605" y="3246655"/>
            <a:ext cx="8133600" cy="0"/>
          </a:xfrm>
          <a:prstGeom prst="straightConnector1">
            <a:avLst/>
          </a:prstGeom>
          <a:noFill/>
          <a:ln w="9525" cap="flat" cmpd="sng">
            <a:solidFill>
              <a:srgbClr val="63A0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40;p673">
            <a:extLst>
              <a:ext uri="{FF2B5EF4-FFF2-40B4-BE49-F238E27FC236}">
                <a16:creationId xmlns:a16="http://schemas.microsoft.com/office/drawing/2014/main" id="{2872BAE1-D54B-C4C1-26AD-14728E4E3C43}"/>
              </a:ext>
            </a:extLst>
          </p:cNvPr>
          <p:cNvSpPr/>
          <p:nvPr/>
        </p:nvSpPr>
        <p:spPr>
          <a:xfrm rot="10800000">
            <a:off x="25329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" name="Google Shape;4641;p673">
            <a:extLst>
              <a:ext uri="{FF2B5EF4-FFF2-40B4-BE49-F238E27FC236}">
                <a16:creationId xmlns:a16="http://schemas.microsoft.com/office/drawing/2014/main" id="{B41CC7A8-2614-CF82-7DF1-E8FEA5A1B81B}"/>
              </a:ext>
            </a:extLst>
          </p:cNvPr>
          <p:cNvSpPr txBox="1"/>
          <p:nvPr/>
        </p:nvSpPr>
        <p:spPr>
          <a:xfrm>
            <a:off x="6567930" y="3566996"/>
            <a:ext cx="13947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RURAL FASTER RECOVERY vs URBAN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4642;p673">
            <a:extLst>
              <a:ext uri="{FF2B5EF4-FFF2-40B4-BE49-F238E27FC236}">
                <a16:creationId xmlns:a16="http://schemas.microsoft.com/office/drawing/2014/main" id="{2932D3A8-BC02-D526-1F65-ABD2752558D1}"/>
              </a:ext>
            </a:extLst>
          </p:cNvPr>
          <p:cNvSpPr/>
          <p:nvPr/>
        </p:nvSpPr>
        <p:spPr>
          <a:xfrm rot="10800000">
            <a:off x="48443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9" name="Google Shape;4644;p673">
            <a:extLst>
              <a:ext uri="{FF2B5EF4-FFF2-40B4-BE49-F238E27FC236}">
                <a16:creationId xmlns:a16="http://schemas.microsoft.com/office/drawing/2014/main" id="{DD0F6CE7-D8D3-3B6D-FC42-4D1FE8DAAF69}"/>
              </a:ext>
            </a:extLst>
          </p:cNvPr>
          <p:cNvSpPr/>
          <p:nvPr/>
        </p:nvSpPr>
        <p:spPr>
          <a:xfrm rot="10800000">
            <a:off x="71557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0" name="Google Shape;4645;p673">
            <a:extLst>
              <a:ext uri="{FF2B5EF4-FFF2-40B4-BE49-F238E27FC236}">
                <a16:creationId xmlns:a16="http://schemas.microsoft.com/office/drawing/2014/main" id="{D7030266-D155-2985-6983-6A5999ABA790}"/>
              </a:ext>
            </a:extLst>
          </p:cNvPr>
          <p:cNvSpPr txBox="1"/>
          <p:nvPr/>
        </p:nvSpPr>
        <p:spPr>
          <a:xfrm>
            <a:off x="4066936" y="3621860"/>
            <a:ext cx="156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SHRINKING SHELF SPACE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SOFTENING CORE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POTENTIAL NPDS</a:t>
            </a:r>
          </a:p>
        </p:txBody>
      </p:sp>
      <p:sp>
        <p:nvSpPr>
          <p:cNvPr id="31" name="Google Shape;4646;p673">
            <a:extLst>
              <a:ext uri="{FF2B5EF4-FFF2-40B4-BE49-F238E27FC236}">
                <a16:creationId xmlns:a16="http://schemas.microsoft.com/office/drawing/2014/main" id="{EED03F18-950D-D66F-0A60-9FE00B3058C4}"/>
              </a:ext>
            </a:extLst>
          </p:cNvPr>
          <p:cNvSpPr/>
          <p:nvPr/>
        </p:nvSpPr>
        <p:spPr>
          <a:xfrm rot="10800000">
            <a:off x="94671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Google Shape;4647;p673">
            <a:extLst>
              <a:ext uri="{FF2B5EF4-FFF2-40B4-BE49-F238E27FC236}">
                <a16:creationId xmlns:a16="http://schemas.microsoft.com/office/drawing/2014/main" id="{D2B185F0-5804-0D25-AD59-7DFDF2DAD9BB}"/>
              </a:ext>
            </a:extLst>
          </p:cNvPr>
          <p:cNvSpPr txBox="1"/>
          <p:nvPr/>
        </p:nvSpPr>
        <p:spPr>
          <a:xfrm>
            <a:off x="1853714" y="3621860"/>
            <a:ext cx="1564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ECONOMY PACKS 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PROMOTIONS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ECONOMIC ALTERNATIVES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4651;p673">
            <a:extLst>
              <a:ext uri="{FF2B5EF4-FFF2-40B4-BE49-F238E27FC236}">
                <a16:creationId xmlns:a16="http://schemas.microsoft.com/office/drawing/2014/main" id="{ACA9F80E-2F34-EC61-908D-5C8C8379B76F}"/>
              </a:ext>
            </a:extLst>
          </p:cNvPr>
          <p:cNvSpPr/>
          <p:nvPr/>
        </p:nvSpPr>
        <p:spPr>
          <a:xfrm>
            <a:off x="6382880" y="3883224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4" name="Google Shape;4655;p673">
            <a:extLst>
              <a:ext uri="{FF2B5EF4-FFF2-40B4-BE49-F238E27FC236}">
                <a16:creationId xmlns:a16="http://schemas.microsoft.com/office/drawing/2014/main" id="{2A09E846-C2A8-7867-39CA-A5B74A5F81A6}"/>
              </a:ext>
            </a:extLst>
          </p:cNvPr>
          <p:cNvSpPr/>
          <p:nvPr/>
        </p:nvSpPr>
        <p:spPr>
          <a:xfrm>
            <a:off x="3955160" y="3776901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5" name="Google Shape;4657;p673">
            <a:extLst>
              <a:ext uri="{FF2B5EF4-FFF2-40B4-BE49-F238E27FC236}">
                <a16:creationId xmlns:a16="http://schemas.microsoft.com/office/drawing/2014/main" id="{D0FDA364-6766-A41F-DD29-354C2FE1B30C}"/>
              </a:ext>
            </a:extLst>
          </p:cNvPr>
          <p:cNvSpPr/>
          <p:nvPr/>
        </p:nvSpPr>
        <p:spPr>
          <a:xfrm>
            <a:off x="1768439" y="4267822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Google Shape;4658;p673">
            <a:extLst>
              <a:ext uri="{FF2B5EF4-FFF2-40B4-BE49-F238E27FC236}">
                <a16:creationId xmlns:a16="http://schemas.microsoft.com/office/drawing/2014/main" id="{27CAF897-B547-BBD1-9AEE-7DC64129305D}"/>
              </a:ext>
            </a:extLst>
          </p:cNvPr>
          <p:cNvSpPr/>
          <p:nvPr/>
        </p:nvSpPr>
        <p:spPr>
          <a:xfrm>
            <a:off x="1768439" y="3698930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7" name="Google Shape;4616;p673">
            <a:extLst>
              <a:ext uri="{FF2B5EF4-FFF2-40B4-BE49-F238E27FC236}">
                <a16:creationId xmlns:a16="http://schemas.microsoft.com/office/drawing/2014/main" id="{C7A2AC83-4695-6394-0283-FD818A267888}"/>
              </a:ext>
            </a:extLst>
          </p:cNvPr>
          <p:cNvSpPr txBox="1"/>
          <p:nvPr/>
        </p:nvSpPr>
        <p:spPr>
          <a:xfrm>
            <a:off x="8884826" y="2637621"/>
            <a:ext cx="139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DEMAND SHIFTS</a:t>
            </a:r>
          </a:p>
        </p:txBody>
      </p:sp>
      <p:sp>
        <p:nvSpPr>
          <p:cNvPr id="38" name="Google Shape;4639;p673">
            <a:extLst>
              <a:ext uri="{FF2B5EF4-FFF2-40B4-BE49-F238E27FC236}">
                <a16:creationId xmlns:a16="http://schemas.microsoft.com/office/drawing/2014/main" id="{66651070-0C78-B38C-1E33-D218C3405D3A}"/>
              </a:ext>
            </a:extLst>
          </p:cNvPr>
          <p:cNvSpPr txBox="1"/>
          <p:nvPr/>
        </p:nvSpPr>
        <p:spPr>
          <a:xfrm>
            <a:off x="8774607" y="3621860"/>
            <a:ext cx="16815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EMERGING SNACKS SEGMENTS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ADJACENT CATEGORIES TRENDS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4649;p673">
            <a:extLst>
              <a:ext uri="{FF2B5EF4-FFF2-40B4-BE49-F238E27FC236}">
                <a16:creationId xmlns:a16="http://schemas.microsoft.com/office/drawing/2014/main" id="{0C2CD2DF-8E19-D015-E4A8-B8852AD94647}"/>
              </a:ext>
            </a:extLst>
          </p:cNvPr>
          <p:cNvSpPr/>
          <p:nvPr/>
        </p:nvSpPr>
        <p:spPr>
          <a:xfrm>
            <a:off x="8690101" y="3811561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0" name="Google Shape;4650;p673">
            <a:extLst>
              <a:ext uri="{FF2B5EF4-FFF2-40B4-BE49-F238E27FC236}">
                <a16:creationId xmlns:a16="http://schemas.microsoft.com/office/drawing/2014/main" id="{9D031F4A-8D46-692A-315A-06345B44F32E}"/>
              </a:ext>
            </a:extLst>
          </p:cNvPr>
          <p:cNvSpPr/>
          <p:nvPr/>
        </p:nvSpPr>
        <p:spPr>
          <a:xfrm>
            <a:off x="8690101" y="4458600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D1B247F-DE0C-39EF-5D1B-456841C832F2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1431" y="1733892"/>
            <a:ext cx="832635" cy="8410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ABF813-B10B-EC2D-E72A-CF7319F7FB4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79394" y="1733892"/>
            <a:ext cx="891238" cy="8410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F0736F-9001-B8C6-FBB6-203B37CA17B1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4316" y="1733892"/>
            <a:ext cx="798378" cy="841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08FB9-1AD7-8428-34BC-449D6ABEC7ED}"/>
              </a:ext>
            </a:extLst>
          </p:cNvPr>
          <p:cNvPicPr>
            <a:picLocks noChangeAspect="1"/>
          </p:cNvPicPr>
          <p:nvPr/>
        </p:nvPicPr>
        <p:blipFill>
          <a:blip r:embed="rId8" r:link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2617" y="1733892"/>
            <a:ext cx="764038" cy="841004"/>
          </a:xfrm>
          <a:prstGeom prst="rect">
            <a:avLst/>
          </a:prstGeom>
        </p:spPr>
      </p:pic>
      <p:sp>
        <p:nvSpPr>
          <p:cNvPr id="45" name="Google Shape;4657;p673">
            <a:extLst>
              <a:ext uri="{FF2B5EF4-FFF2-40B4-BE49-F238E27FC236}">
                <a16:creationId xmlns:a16="http://schemas.microsoft.com/office/drawing/2014/main" id="{0661ADF5-E426-2164-71D0-AF082C06D9FC}"/>
              </a:ext>
            </a:extLst>
          </p:cNvPr>
          <p:cNvSpPr/>
          <p:nvPr/>
        </p:nvSpPr>
        <p:spPr>
          <a:xfrm>
            <a:off x="1768439" y="4888124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Google Shape;4655;p673">
            <a:extLst>
              <a:ext uri="{FF2B5EF4-FFF2-40B4-BE49-F238E27FC236}">
                <a16:creationId xmlns:a16="http://schemas.microsoft.com/office/drawing/2014/main" id="{70C6033A-7AAF-8C7A-AA37-C466952A6365}"/>
              </a:ext>
            </a:extLst>
          </p:cNvPr>
          <p:cNvSpPr/>
          <p:nvPr/>
        </p:nvSpPr>
        <p:spPr>
          <a:xfrm>
            <a:off x="3955160" y="4329022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7" name="Google Shape;4655;p673">
            <a:extLst>
              <a:ext uri="{FF2B5EF4-FFF2-40B4-BE49-F238E27FC236}">
                <a16:creationId xmlns:a16="http://schemas.microsoft.com/office/drawing/2014/main" id="{11ABE62F-4C97-1A6E-5012-E44A89606ACB}"/>
              </a:ext>
            </a:extLst>
          </p:cNvPr>
          <p:cNvSpPr/>
          <p:nvPr/>
        </p:nvSpPr>
        <p:spPr>
          <a:xfrm>
            <a:off x="3955160" y="4758743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0B1B6725-E861-F5CA-47F5-C295368A1E46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34764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8BBDADD-4DE6-B6A1-1733-8DE6E292D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774086"/>
              </p:ext>
            </p:extLst>
          </p:nvPr>
        </p:nvGraphicFramePr>
        <p:xfrm>
          <a:off x="1198810" y="1935679"/>
          <a:ext cx="2057599" cy="395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87857031-CB6E-0665-1AFD-4AA59D71B933}"/>
              </a:ext>
            </a:extLst>
          </p:cNvPr>
          <p:cNvSpPr/>
          <p:nvPr/>
        </p:nvSpPr>
        <p:spPr>
          <a:xfrm>
            <a:off x="1288654" y="1543593"/>
            <a:ext cx="1775606" cy="261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CCI (Apr’20)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D51789B-B0DC-DF1E-262C-D4250396B456}"/>
              </a:ext>
            </a:extLst>
          </p:cNvPr>
          <p:cNvSpPr/>
          <p:nvPr/>
        </p:nvSpPr>
        <p:spPr>
          <a:xfrm>
            <a:off x="2864512" y="3223865"/>
            <a:ext cx="593456" cy="2324934"/>
          </a:xfrm>
          <a:prstGeom prst="leftBrace">
            <a:avLst>
              <a:gd name="adj1" fmla="val 5245"/>
              <a:gd name="adj2" fmla="val 95436"/>
            </a:avLst>
          </a:prstGeom>
          <a:ln w="19050">
            <a:solidFill>
              <a:srgbClr val="4FB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4AB08-447B-280C-9EFB-066E25E79967}"/>
              </a:ext>
            </a:extLst>
          </p:cNvPr>
          <p:cNvSpPr/>
          <p:nvPr/>
        </p:nvSpPr>
        <p:spPr>
          <a:xfrm>
            <a:off x="3368784" y="3595673"/>
            <a:ext cx="1775606" cy="261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Job Prospects: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Rural: </a:t>
            </a:r>
            <a:r>
              <a:rPr lang="en-US" sz="1200" b="1" dirty="0">
                <a:solidFill>
                  <a:srgbClr val="63A0CC"/>
                </a:solidFill>
              </a:rPr>
              <a:t>62 </a:t>
            </a:r>
            <a:r>
              <a:rPr lang="en-US" sz="1200" dirty="0">
                <a:solidFill>
                  <a:schemeClr val="bg1"/>
                </a:solidFill>
              </a:rPr>
              <a:t>vs 55 NAT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52E129-D493-EA5F-040F-E5F87DA6B7A6}"/>
              </a:ext>
            </a:extLst>
          </p:cNvPr>
          <p:cNvSpPr/>
          <p:nvPr/>
        </p:nvSpPr>
        <p:spPr>
          <a:xfrm>
            <a:off x="3368784" y="5324005"/>
            <a:ext cx="1775606" cy="261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Time to Spend: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Rural: </a:t>
            </a:r>
            <a:r>
              <a:rPr lang="en-US" sz="1200" b="1" dirty="0">
                <a:solidFill>
                  <a:srgbClr val="63A0CC"/>
                </a:solidFill>
              </a:rPr>
              <a:t>47</a:t>
            </a:r>
            <a:r>
              <a:rPr lang="en-US" sz="1200" dirty="0">
                <a:solidFill>
                  <a:schemeClr val="bg1"/>
                </a:solidFill>
              </a:rPr>
              <a:t> vs 44 NAT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3801FF-2750-2857-0134-064CECDA8B55}"/>
              </a:ext>
            </a:extLst>
          </p:cNvPr>
          <p:cNvPicPr>
            <a:picLocks noChangeAspect="1"/>
          </p:cNvPicPr>
          <p:nvPr/>
        </p:nvPicPr>
        <p:blipFill>
          <a:blip r:embed="rId3" r:link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39253" y="2889861"/>
            <a:ext cx="593456" cy="5221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A8570F-06A6-7980-9ECF-4A0AF11CBFEB}"/>
              </a:ext>
            </a:extLst>
          </p:cNvPr>
          <p:cNvPicPr>
            <a:picLocks noChangeAspect="1"/>
          </p:cNvPicPr>
          <p:nvPr/>
        </p:nvPicPr>
        <p:blipFill>
          <a:blip r:embed="rId5" r:link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96160" y="4657150"/>
            <a:ext cx="479641" cy="5221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434D41-B5B0-5FF6-2743-1AFCFA6D02DC}"/>
              </a:ext>
            </a:extLst>
          </p:cNvPr>
          <p:cNvSpPr txBox="1"/>
          <p:nvPr/>
        </p:nvSpPr>
        <p:spPr>
          <a:xfrm>
            <a:off x="6068960" y="1580313"/>
            <a:ext cx="2241244" cy="1877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FMCG | YTD 2007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22767C9-ABF5-01AE-C512-3C7754D24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642440"/>
              </p:ext>
            </p:extLst>
          </p:nvPr>
        </p:nvGraphicFramePr>
        <p:xfrm>
          <a:off x="7225469" y="2167248"/>
          <a:ext cx="3629848" cy="336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" name="Table 38">
            <a:extLst>
              <a:ext uri="{FF2B5EF4-FFF2-40B4-BE49-F238E27FC236}">
                <a16:creationId xmlns:a16="http://schemas.microsoft.com/office/drawing/2014/main" id="{E4B64F56-9DB7-8348-5CDC-91D914C88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7872"/>
              </p:ext>
            </p:extLst>
          </p:nvPr>
        </p:nvGraphicFramePr>
        <p:xfrm>
          <a:off x="7346902" y="5548799"/>
          <a:ext cx="336464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928">
                  <a:extLst>
                    <a:ext uri="{9D8B030D-6E8A-4147-A177-3AD203B41FA5}">
                      <a16:colId xmlns:a16="http://schemas.microsoft.com/office/drawing/2014/main" val="3864709875"/>
                    </a:ext>
                  </a:extLst>
                </a:gridCol>
                <a:gridCol w="672928">
                  <a:extLst>
                    <a:ext uri="{9D8B030D-6E8A-4147-A177-3AD203B41FA5}">
                      <a16:colId xmlns:a16="http://schemas.microsoft.com/office/drawing/2014/main" val="877563054"/>
                    </a:ext>
                  </a:extLst>
                </a:gridCol>
                <a:gridCol w="672928">
                  <a:extLst>
                    <a:ext uri="{9D8B030D-6E8A-4147-A177-3AD203B41FA5}">
                      <a16:colId xmlns:a16="http://schemas.microsoft.com/office/drawing/2014/main" val="1002281160"/>
                    </a:ext>
                  </a:extLst>
                </a:gridCol>
                <a:gridCol w="672928">
                  <a:extLst>
                    <a:ext uri="{9D8B030D-6E8A-4147-A177-3AD203B41FA5}">
                      <a16:colId xmlns:a16="http://schemas.microsoft.com/office/drawing/2014/main" val="46665132"/>
                    </a:ext>
                  </a:extLst>
                </a:gridCol>
                <a:gridCol w="672928">
                  <a:extLst>
                    <a:ext uri="{9D8B030D-6E8A-4147-A177-3AD203B41FA5}">
                      <a16:colId xmlns:a16="http://schemas.microsoft.com/office/drawing/2014/main" val="18979671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~20%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~20%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~10%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~10%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4FB2E7"/>
                          </a:solidFill>
                        </a:rPr>
                        <a:t>~40%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4063"/>
                  </a:ext>
                </a:extLst>
              </a:tr>
            </a:tbl>
          </a:graphicData>
        </a:graphic>
      </p:graphicFrame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F52F3E-4DA9-E6C2-C92C-88A7EED99DE0}"/>
              </a:ext>
            </a:extLst>
          </p:cNvPr>
          <p:cNvSpPr/>
          <p:nvPr/>
        </p:nvSpPr>
        <p:spPr>
          <a:xfrm>
            <a:off x="5947527" y="5589757"/>
            <a:ext cx="1399375" cy="2056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Value Importance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78E09A8-E4F1-D023-9DB9-FFB4885567A5}"/>
              </a:ext>
            </a:extLst>
          </p:cNvPr>
          <p:cNvSpPr/>
          <p:nvPr/>
        </p:nvSpPr>
        <p:spPr>
          <a:xfrm>
            <a:off x="6011135" y="3676109"/>
            <a:ext cx="1272159" cy="2056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Value % CHG vs LY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E4453B-5AEC-3CDD-1F71-35B6B96D9481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Sep’20; CCI study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FAC6BFAB-7C1D-6293-A91C-40D49EE8F22F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SEIZE THE ONGOING GROWTH IN RURAL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21091-4DFD-0EE2-6234-8B12A4F73171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58C2AF-E71F-700F-33AA-5FE9493AE49A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B2FAD-9C01-C7D4-280B-BAE7EA9C971F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1ED218-8E00-738F-6FC8-4AD3240D72C0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D398E7-01E5-309C-3362-E08C214FA2A6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High potential of Rural areas for consumption</a:t>
            </a:r>
          </a:p>
        </p:txBody>
      </p:sp>
    </p:spTree>
    <p:extLst>
      <p:ext uri="{BB962C8B-B14F-4D97-AF65-F5344CB8AC3E}">
        <p14:creationId xmlns:p14="http://schemas.microsoft.com/office/powerpoint/2010/main" val="309795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9B6ED1-73C7-3E86-2071-6F7C6F5AB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6666"/>
              </p:ext>
            </p:extLst>
          </p:nvPr>
        </p:nvGraphicFramePr>
        <p:xfrm>
          <a:off x="1352459" y="1897421"/>
          <a:ext cx="5476808" cy="4229575"/>
        </p:xfrm>
        <a:graphic>
          <a:graphicData uri="http://schemas.openxmlformats.org/drawingml/2006/table">
            <a:tbl>
              <a:tblPr/>
              <a:tblGrid>
                <a:gridCol w="1522723">
                  <a:extLst>
                    <a:ext uri="{9D8B030D-6E8A-4147-A177-3AD203B41FA5}">
                      <a16:colId xmlns:a16="http://schemas.microsoft.com/office/drawing/2014/main" val="840550453"/>
                    </a:ext>
                  </a:extLst>
                </a:gridCol>
                <a:gridCol w="591615">
                  <a:extLst>
                    <a:ext uri="{9D8B030D-6E8A-4147-A177-3AD203B41FA5}">
                      <a16:colId xmlns:a16="http://schemas.microsoft.com/office/drawing/2014/main" val="2649511889"/>
                    </a:ext>
                  </a:extLst>
                </a:gridCol>
                <a:gridCol w="486772">
                  <a:extLst>
                    <a:ext uri="{9D8B030D-6E8A-4147-A177-3AD203B41FA5}">
                      <a16:colId xmlns:a16="http://schemas.microsoft.com/office/drawing/2014/main" val="2983989364"/>
                    </a:ext>
                  </a:extLst>
                </a:gridCol>
                <a:gridCol w="479283">
                  <a:extLst>
                    <a:ext uri="{9D8B030D-6E8A-4147-A177-3AD203B41FA5}">
                      <a16:colId xmlns:a16="http://schemas.microsoft.com/office/drawing/2014/main" val="730972664"/>
                    </a:ext>
                  </a:extLst>
                </a:gridCol>
                <a:gridCol w="479283">
                  <a:extLst>
                    <a:ext uri="{9D8B030D-6E8A-4147-A177-3AD203B41FA5}">
                      <a16:colId xmlns:a16="http://schemas.microsoft.com/office/drawing/2014/main" val="3609259697"/>
                    </a:ext>
                  </a:extLst>
                </a:gridCol>
                <a:gridCol w="479283">
                  <a:extLst>
                    <a:ext uri="{9D8B030D-6E8A-4147-A177-3AD203B41FA5}">
                      <a16:colId xmlns:a16="http://schemas.microsoft.com/office/drawing/2014/main" val="1252318160"/>
                    </a:ext>
                  </a:extLst>
                </a:gridCol>
                <a:gridCol w="479283">
                  <a:extLst>
                    <a:ext uri="{9D8B030D-6E8A-4147-A177-3AD203B41FA5}">
                      <a16:colId xmlns:a16="http://schemas.microsoft.com/office/drawing/2014/main" val="2142979536"/>
                    </a:ext>
                  </a:extLst>
                </a:gridCol>
                <a:gridCol w="479283">
                  <a:extLst>
                    <a:ext uri="{9D8B030D-6E8A-4147-A177-3AD203B41FA5}">
                      <a16:colId xmlns:a16="http://schemas.microsoft.com/office/drawing/2014/main" val="661261838"/>
                    </a:ext>
                  </a:extLst>
                </a:gridCol>
                <a:gridCol w="479283">
                  <a:extLst>
                    <a:ext uri="{9D8B030D-6E8A-4147-A177-3AD203B41FA5}">
                      <a16:colId xmlns:a16="http://schemas.microsoft.com/office/drawing/2014/main" val="4157062187"/>
                    </a:ext>
                  </a:extLst>
                </a:gridCol>
              </a:tblGrid>
              <a:tr h="4097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2009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Gum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Mints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Chocolates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70495"/>
                  </a:ext>
                </a:extLst>
              </a:tr>
              <a:tr h="5856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Urban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084680"/>
                  </a:ext>
                </a:extLst>
              </a:tr>
              <a:tr h="646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 to Category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~40%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~25%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~40%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~25%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87239"/>
                  </a:ext>
                </a:extLst>
              </a:tr>
              <a:tr h="646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Handlers (Mn Stores)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9877"/>
                  </a:ext>
                </a:extLst>
              </a:tr>
              <a:tr h="646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Productivity (RMB/Store)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~1,500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~600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~1,200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~1,400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04401"/>
                  </a:ext>
                </a:extLst>
              </a:tr>
              <a:tr h="646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% Growth vs LY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570"/>
                  </a:ext>
                </a:extLst>
              </a:tr>
              <a:tr h="646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SKU per Handler</a:t>
                      </a: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1063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5818099-F9DD-0B5B-FE31-F17F7D04AB75}"/>
              </a:ext>
            </a:extLst>
          </p:cNvPr>
          <p:cNvSpPr/>
          <p:nvPr/>
        </p:nvSpPr>
        <p:spPr>
          <a:xfrm>
            <a:off x="7082524" y="3093906"/>
            <a:ext cx="2705513" cy="27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High Rural Importance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B3393-622C-21C6-C62E-0CEF437D7107}"/>
              </a:ext>
            </a:extLst>
          </p:cNvPr>
          <p:cNvSpPr/>
          <p:nvPr/>
        </p:nvSpPr>
        <p:spPr>
          <a:xfrm>
            <a:off x="7082524" y="4387114"/>
            <a:ext cx="2705513" cy="27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 Store Productivity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26372-20D2-E034-7F0C-1ACBD6E8E1C3}"/>
              </a:ext>
            </a:extLst>
          </p:cNvPr>
          <p:cNvSpPr/>
          <p:nvPr/>
        </p:nvSpPr>
        <p:spPr>
          <a:xfrm>
            <a:off x="7082524" y="5033718"/>
            <a:ext cx="2705513" cy="27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Faster growth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485903-7C7E-D1DA-2D59-18E8CF655E7D}"/>
              </a:ext>
            </a:extLst>
          </p:cNvPr>
          <p:cNvSpPr/>
          <p:nvPr/>
        </p:nvSpPr>
        <p:spPr>
          <a:xfrm>
            <a:off x="7082524" y="3740510"/>
            <a:ext cx="2705513" cy="27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Much more stores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A1A6C9-A2DB-CB6C-3012-BF7F1C74BB38}"/>
              </a:ext>
            </a:extLst>
          </p:cNvPr>
          <p:cNvSpPr/>
          <p:nvPr/>
        </p:nvSpPr>
        <p:spPr>
          <a:xfrm>
            <a:off x="7082524" y="5680320"/>
            <a:ext cx="2705513" cy="27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More focused portfolio needed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BAECAA-2356-B410-55F9-4F953532D3C6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9C717E60-1B89-DBD3-09A2-0273CEDD1BA4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BE VISIBLE IN RURAL WITH FOCUSED SKUs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7BDF5E-9BF3-8279-F9D5-7B9E7CA0125C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1F09FA-D1DE-3355-DDFE-D4167FF247E5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F32292-0FCA-4787-8BFF-E77178799434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9CAF30-8A76-58AC-2709-E2F3B9FEC7F0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82155B-5CA4-8130-C183-2698294BEC84}"/>
              </a:ext>
            </a:extLst>
          </p:cNvPr>
          <p:cNvSpPr txBox="1"/>
          <p:nvPr/>
        </p:nvSpPr>
        <p:spPr>
          <a:xfrm>
            <a:off x="1141412" y="866428"/>
            <a:ext cx="916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Distribution plays a more important role in Rural vs Urban with more stores, less productivity per store yet faster growth</a:t>
            </a:r>
          </a:p>
        </p:txBody>
      </p:sp>
    </p:spTree>
    <p:extLst>
      <p:ext uri="{BB962C8B-B14F-4D97-AF65-F5344CB8AC3E}">
        <p14:creationId xmlns:p14="http://schemas.microsoft.com/office/powerpoint/2010/main" val="1161707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56094C2-8584-7E6B-BCF7-1492D344981C}"/>
              </a:ext>
            </a:extLst>
          </p:cNvPr>
          <p:cNvGraphicFramePr/>
          <p:nvPr/>
        </p:nvGraphicFramePr>
        <p:xfrm>
          <a:off x="3124075" y="1683314"/>
          <a:ext cx="6082372" cy="81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29FB265-662E-1657-391D-9F5701303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978001"/>
              </p:ext>
            </p:extLst>
          </p:nvPr>
        </p:nvGraphicFramePr>
        <p:xfrm>
          <a:off x="2287422" y="2067674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7598D82-F764-C078-CE91-F5E50AD49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863962"/>
              </p:ext>
            </p:extLst>
          </p:nvPr>
        </p:nvGraphicFramePr>
        <p:xfrm>
          <a:off x="2287422" y="4289087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600DBD0-FDF6-65C1-9F27-FA27E995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2871682"/>
              </p:ext>
            </p:extLst>
          </p:nvPr>
        </p:nvGraphicFramePr>
        <p:xfrm>
          <a:off x="7760182" y="2067674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53D7764-28EB-395D-279F-26ECB1929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118568"/>
              </p:ext>
            </p:extLst>
          </p:nvPr>
        </p:nvGraphicFramePr>
        <p:xfrm>
          <a:off x="7869725" y="4289087"/>
          <a:ext cx="3166666" cy="132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60CEFEEB-098C-E302-B928-92FB78A27361}"/>
              </a:ext>
            </a:extLst>
          </p:cNvPr>
          <p:cNvPicPr>
            <a:picLocks noChangeAspect="1"/>
          </p:cNvPicPr>
          <p:nvPr/>
        </p:nvPicPr>
        <p:blipFill>
          <a:blip r:embed="rId7" r:link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3973" y="2427844"/>
            <a:ext cx="502040" cy="3812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45364E-3058-49D0-F1F7-47F5AB77DB44}"/>
              </a:ext>
            </a:extLst>
          </p:cNvPr>
          <p:cNvPicPr>
            <a:picLocks noChangeAspect="1"/>
          </p:cNvPicPr>
          <p:nvPr/>
        </p:nvPicPr>
        <p:blipFill>
          <a:blip r:embed="rId9" r:link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3973" y="4623100"/>
            <a:ext cx="502040" cy="3286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21AFA3-F290-DAB3-2CA1-63810DC29579}"/>
              </a:ext>
            </a:extLst>
          </p:cNvPr>
          <p:cNvPicPr>
            <a:picLocks noChangeAspect="1"/>
          </p:cNvPicPr>
          <p:nvPr/>
        </p:nvPicPr>
        <p:blipFill>
          <a:blip r:embed="rId11" r:link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4455" y="4724328"/>
            <a:ext cx="502040" cy="1913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A077CDF-552A-7A39-3821-E84C8539F61A}"/>
              </a:ext>
            </a:extLst>
          </p:cNvPr>
          <p:cNvPicPr>
            <a:picLocks noChangeAspect="1"/>
          </p:cNvPicPr>
          <p:nvPr/>
        </p:nvPicPr>
        <p:blipFill>
          <a:blip r:embed="rId13" r:link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27275" y="2487846"/>
            <a:ext cx="456400" cy="4721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4CDF2A5-E13D-0906-563D-672AB3ED8068}"/>
              </a:ext>
            </a:extLst>
          </p:cNvPr>
          <p:cNvSpPr/>
          <p:nvPr/>
        </p:nvSpPr>
        <p:spPr>
          <a:xfrm>
            <a:off x="5954741" y="290023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E5C22C-554B-6274-C471-EF4918003A5C}"/>
              </a:ext>
            </a:extLst>
          </p:cNvPr>
          <p:cNvSpPr/>
          <p:nvPr/>
        </p:nvSpPr>
        <p:spPr>
          <a:xfrm>
            <a:off x="5954741" y="500510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Chocolates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D83707-8928-18F4-116D-F5635FD614D9}"/>
              </a:ext>
            </a:extLst>
          </p:cNvPr>
          <p:cNvSpPr txBox="1"/>
          <p:nvPr/>
        </p:nvSpPr>
        <p:spPr>
          <a:xfrm>
            <a:off x="1650820" y="3633842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BB SKUs to highest BB SKU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1C08AB-C5A2-430D-58AB-80DA831217F3}"/>
              </a:ext>
            </a:extLst>
          </p:cNvPr>
          <p:cNvSpPr txBox="1"/>
          <p:nvPr/>
        </p:nvSpPr>
        <p:spPr>
          <a:xfrm>
            <a:off x="1650820" y="5810451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BB SKUs to highest BB SKU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E0BF67-9872-C254-6970-494892696189}"/>
              </a:ext>
            </a:extLst>
          </p:cNvPr>
          <p:cNvSpPr txBox="1"/>
          <p:nvPr/>
        </p:nvSpPr>
        <p:spPr>
          <a:xfrm>
            <a:off x="7187358" y="5791324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82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SB SKUs to lowest BB SKU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9E343E-6DA8-E239-633F-09A962D76887}"/>
              </a:ext>
            </a:extLst>
          </p:cNvPr>
          <p:cNvSpPr txBox="1"/>
          <p:nvPr/>
        </p:nvSpPr>
        <p:spPr>
          <a:xfrm>
            <a:off x="7187358" y="3633842"/>
            <a:ext cx="4058427" cy="1532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Pushing distribution of BB SKUs to highest BB SKU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B04662-ABEF-D31F-9423-D9C7ACF57C94}"/>
              </a:ext>
            </a:extLst>
          </p:cNvPr>
          <p:cNvSpPr/>
          <p:nvPr/>
        </p:nvSpPr>
        <p:spPr>
          <a:xfrm>
            <a:off x="474259" y="290023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Gum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6C0FBA-0331-2693-929C-569CC2FEF42F}"/>
              </a:ext>
            </a:extLst>
          </p:cNvPr>
          <p:cNvSpPr/>
          <p:nvPr/>
        </p:nvSpPr>
        <p:spPr>
          <a:xfrm>
            <a:off x="474259" y="500510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Mints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11D475-1FD1-6711-EAC8-AEEF45C88F57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Sep’20; Webinar 3.0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4BE35664-4929-8BFA-2ECD-BC767787F68E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EXPAND YOUR HEROES IN RURAL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87E322-05C7-F910-19FE-32B54EEFA8CB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Price/Pack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71A5BD-91C9-598E-36A2-85A736C74617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Assortment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B884D3-AB68-E396-7F5A-5D073D8A607C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Rural Emergence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21E9D1-C1E2-8E01-3555-FCAC4D1ED1A1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Demand Shifts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E3E912-D908-87A3-835C-86A34BF3845C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Highest opportunity for Gum in Rural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80402E-A589-99E7-8618-7E21DA567DCE}"/>
              </a:ext>
            </a:extLst>
          </p:cNvPr>
          <p:cNvSpPr txBox="1"/>
          <p:nvPr/>
        </p:nvSpPr>
        <p:spPr>
          <a:xfrm>
            <a:off x="1135473" y="1341773"/>
            <a:ext cx="4130500" cy="203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Number of SKUs | YTD 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3AA3F-F69D-A328-468E-C3D1C75379D9}"/>
              </a:ext>
            </a:extLst>
          </p:cNvPr>
          <p:cNvSpPr/>
          <p:nvPr/>
        </p:nvSpPr>
        <p:spPr>
          <a:xfrm>
            <a:off x="2765633" y="3854949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+1bn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12E25-4F2B-3EFD-FB0A-8C2F4625B4A6}"/>
              </a:ext>
            </a:extLst>
          </p:cNvPr>
          <p:cNvSpPr/>
          <p:nvPr/>
        </p:nvSpPr>
        <p:spPr>
          <a:xfrm>
            <a:off x="8429115" y="3854949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+80Mn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F7607-6B8C-53B5-4148-5FFB6FB86BC7}"/>
              </a:ext>
            </a:extLst>
          </p:cNvPr>
          <p:cNvSpPr/>
          <p:nvPr/>
        </p:nvSpPr>
        <p:spPr>
          <a:xfrm>
            <a:off x="2765633" y="5978661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+35Mn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7C3C2-A750-7FE5-14B2-FA82226FF655}"/>
              </a:ext>
            </a:extLst>
          </p:cNvPr>
          <p:cNvSpPr/>
          <p:nvPr/>
        </p:nvSpPr>
        <p:spPr>
          <a:xfrm>
            <a:off x="8429115" y="5978661"/>
            <a:ext cx="1828800" cy="46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</a:rPr>
              <a:t>~ +30Mn RMB 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5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17;p673">
            <a:extLst>
              <a:ext uri="{FF2B5EF4-FFF2-40B4-BE49-F238E27FC236}">
                <a16:creationId xmlns:a16="http://schemas.microsoft.com/office/drawing/2014/main" id="{F3934777-DF4A-08A3-EBFC-33A1C19C1134}"/>
              </a:ext>
            </a:extLst>
          </p:cNvPr>
          <p:cNvSpPr txBox="1"/>
          <p:nvPr/>
        </p:nvSpPr>
        <p:spPr>
          <a:xfrm>
            <a:off x="6648947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spcAft>
                <a:spcPts val="667"/>
              </a:spcAft>
              <a:buClr>
                <a:srgbClr val="000000"/>
              </a:buClr>
              <a:buSzPts val="1200"/>
              <a:defRPr sz="1600" b="1">
                <a:latin typeface="Century Gothic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RURAL EMERGENCE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</p:txBody>
      </p:sp>
      <p:sp>
        <p:nvSpPr>
          <p:cNvPr id="16" name="Google Shape;4618;p673">
            <a:extLst>
              <a:ext uri="{FF2B5EF4-FFF2-40B4-BE49-F238E27FC236}">
                <a16:creationId xmlns:a16="http://schemas.microsoft.com/office/drawing/2014/main" id="{51580074-5907-8E87-0FE4-9802F123E4D0}"/>
              </a:ext>
            </a:extLst>
          </p:cNvPr>
          <p:cNvSpPr txBox="1"/>
          <p:nvPr/>
        </p:nvSpPr>
        <p:spPr>
          <a:xfrm>
            <a:off x="2035889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PRICE/PACK MIX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4619;p673">
            <a:extLst>
              <a:ext uri="{FF2B5EF4-FFF2-40B4-BE49-F238E27FC236}">
                <a16:creationId xmlns:a16="http://schemas.microsoft.com/office/drawing/2014/main" id="{3995422F-795C-9636-91FC-9CB80DDBA527}"/>
              </a:ext>
            </a:extLst>
          </p:cNvPr>
          <p:cNvSpPr txBox="1"/>
          <p:nvPr/>
        </p:nvSpPr>
        <p:spPr>
          <a:xfrm>
            <a:off x="4271768" y="2637621"/>
            <a:ext cx="13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ASSORTMENT  SHIFTS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</p:txBody>
      </p:sp>
      <p:cxnSp>
        <p:nvCxnSpPr>
          <p:cNvPr id="25" name="Google Shape;4635;p673">
            <a:extLst>
              <a:ext uri="{FF2B5EF4-FFF2-40B4-BE49-F238E27FC236}">
                <a16:creationId xmlns:a16="http://schemas.microsoft.com/office/drawing/2014/main" id="{E0A7FD2C-3748-1900-DD92-E02EEE6F77DB}"/>
              </a:ext>
            </a:extLst>
          </p:cNvPr>
          <p:cNvCxnSpPr/>
          <p:nvPr/>
        </p:nvCxnSpPr>
        <p:spPr>
          <a:xfrm rot="10800000">
            <a:off x="2005605" y="3246655"/>
            <a:ext cx="8133600" cy="0"/>
          </a:xfrm>
          <a:prstGeom prst="straightConnector1">
            <a:avLst/>
          </a:prstGeom>
          <a:noFill/>
          <a:ln w="9525" cap="flat" cmpd="sng">
            <a:solidFill>
              <a:srgbClr val="63A0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40;p673">
            <a:extLst>
              <a:ext uri="{FF2B5EF4-FFF2-40B4-BE49-F238E27FC236}">
                <a16:creationId xmlns:a16="http://schemas.microsoft.com/office/drawing/2014/main" id="{2872BAE1-D54B-C4C1-26AD-14728E4E3C43}"/>
              </a:ext>
            </a:extLst>
          </p:cNvPr>
          <p:cNvSpPr/>
          <p:nvPr/>
        </p:nvSpPr>
        <p:spPr>
          <a:xfrm rot="10800000">
            <a:off x="25329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" name="Google Shape;4641;p673">
            <a:extLst>
              <a:ext uri="{FF2B5EF4-FFF2-40B4-BE49-F238E27FC236}">
                <a16:creationId xmlns:a16="http://schemas.microsoft.com/office/drawing/2014/main" id="{B41CC7A8-2614-CF82-7DF1-E8FEA5A1B81B}"/>
              </a:ext>
            </a:extLst>
          </p:cNvPr>
          <p:cNvSpPr txBox="1"/>
          <p:nvPr/>
        </p:nvSpPr>
        <p:spPr>
          <a:xfrm>
            <a:off x="6567930" y="3566996"/>
            <a:ext cx="13947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RURAL FASTER RECOVERY vs URBAN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4642;p673">
            <a:extLst>
              <a:ext uri="{FF2B5EF4-FFF2-40B4-BE49-F238E27FC236}">
                <a16:creationId xmlns:a16="http://schemas.microsoft.com/office/drawing/2014/main" id="{2932D3A8-BC02-D526-1F65-ABD2752558D1}"/>
              </a:ext>
            </a:extLst>
          </p:cNvPr>
          <p:cNvSpPr/>
          <p:nvPr/>
        </p:nvSpPr>
        <p:spPr>
          <a:xfrm rot="10800000">
            <a:off x="48443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9" name="Google Shape;4644;p673">
            <a:extLst>
              <a:ext uri="{FF2B5EF4-FFF2-40B4-BE49-F238E27FC236}">
                <a16:creationId xmlns:a16="http://schemas.microsoft.com/office/drawing/2014/main" id="{DD0F6CE7-D8D3-3B6D-FC42-4D1FE8DAAF69}"/>
              </a:ext>
            </a:extLst>
          </p:cNvPr>
          <p:cNvSpPr/>
          <p:nvPr/>
        </p:nvSpPr>
        <p:spPr>
          <a:xfrm rot="10800000">
            <a:off x="71557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0" name="Google Shape;4645;p673">
            <a:extLst>
              <a:ext uri="{FF2B5EF4-FFF2-40B4-BE49-F238E27FC236}">
                <a16:creationId xmlns:a16="http://schemas.microsoft.com/office/drawing/2014/main" id="{D7030266-D155-2985-6983-6A5999ABA790}"/>
              </a:ext>
            </a:extLst>
          </p:cNvPr>
          <p:cNvSpPr txBox="1"/>
          <p:nvPr/>
        </p:nvSpPr>
        <p:spPr>
          <a:xfrm>
            <a:off x="4066936" y="3621860"/>
            <a:ext cx="156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SHRINKING SHELF SPACE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SOFTENING CORE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POTENTIAL NPDS</a:t>
            </a:r>
          </a:p>
        </p:txBody>
      </p:sp>
      <p:sp>
        <p:nvSpPr>
          <p:cNvPr id="31" name="Google Shape;4646;p673">
            <a:extLst>
              <a:ext uri="{FF2B5EF4-FFF2-40B4-BE49-F238E27FC236}">
                <a16:creationId xmlns:a16="http://schemas.microsoft.com/office/drawing/2014/main" id="{EED03F18-950D-D66F-0A60-9FE00B3058C4}"/>
              </a:ext>
            </a:extLst>
          </p:cNvPr>
          <p:cNvSpPr/>
          <p:nvPr/>
        </p:nvSpPr>
        <p:spPr>
          <a:xfrm rot="10800000">
            <a:off x="94671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Google Shape;4647;p673">
            <a:extLst>
              <a:ext uri="{FF2B5EF4-FFF2-40B4-BE49-F238E27FC236}">
                <a16:creationId xmlns:a16="http://schemas.microsoft.com/office/drawing/2014/main" id="{D2B185F0-5804-0D25-AD59-7DFDF2DAD9BB}"/>
              </a:ext>
            </a:extLst>
          </p:cNvPr>
          <p:cNvSpPr txBox="1"/>
          <p:nvPr/>
        </p:nvSpPr>
        <p:spPr>
          <a:xfrm>
            <a:off x="1853714" y="3621860"/>
            <a:ext cx="1564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ECONOMY PACKS 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PROMOTIONS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ECONOMIC ALTERNATIVES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4651;p673">
            <a:extLst>
              <a:ext uri="{FF2B5EF4-FFF2-40B4-BE49-F238E27FC236}">
                <a16:creationId xmlns:a16="http://schemas.microsoft.com/office/drawing/2014/main" id="{ACA9F80E-2F34-EC61-908D-5C8C8379B76F}"/>
              </a:ext>
            </a:extLst>
          </p:cNvPr>
          <p:cNvSpPr/>
          <p:nvPr/>
        </p:nvSpPr>
        <p:spPr>
          <a:xfrm>
            <a:off x="6382880" y="3883224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4" name="Google Shape;4655;p673">
            <a:extLst>
              <a:ext uri="{FF2B5EF4-FFF2-40B4-BE49-F238E27FC236}">
                <a16:creationId xmlns:a16="http://schemas.microsoft.com/office/drawing/2014/main" id="{2A09E846-C2A8-7867-39CA-A5B74A5F81A6}"/>
              </a:ext>
            </a:extLst>
          </p:cNvPr>
          <p:cNvSpPr/>
          <p:nvPr/>
        </p:nvSpPr>
        <p:spPr>
          <a:xfrm>
            <a:off x="3955160" y="3776901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5" name="Google Shape;4657;p673">
            <a:extLst>
              <a:ext uri="{FF2B5EF4-FFF2-40B4-BE49-F238E27FC236}">
                <a16:creationId xmlns:a16="http://schemas.microsoft.com/office/drawing/2014/main" id="{D0FDA364-6766-A41F-DD29-354C2FE1B30C}"/>
              </a:ext>
            </a:extLst>
          </p:cNvPr>
          <p:cNvSpPr/>
          <p:nvPr/>
        </p:nvSpPr>
        <p:spPr>
          <a:xfrm>
            <a:off x="1768439" y="4267822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Google Shape;4658;p673">
            <a:extLst>
              <a:ext uri="{FF2B5EF4-FFF2-40B4-BE49-F238E27FC236}">
                <a16:creationId xmlns:a16="http://schemas.microsoft.com/office/drawing/2014/main" id="{27CAF897-B547-BBD1-9AEE-7DC64129305D}"/>
              </a:ext>
            </a:extLst>
          </p:cNvPr>
          <p:cNvSpPr/>
          <p:nvPr/>
        </p:nvSpPr>
        <p:spPr>
          <a:xfrm>
            <a:off x="1768439" y="3698930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7" name="Google Shape;4616;p673">
            <a:extLst>
              <a:ext uri="{FF2B5EF4-FFF2-40B4-BE49-F238E27FC236}">
                <a16:creationId xmlns:a16="http://schemas.microsoft.com/office/drawing/2014/main" id="{C7A2AC83-4695-6394-0283-FD818A267888}"/>
              </a:ext>
            </a:extLst>
          </p:cNvPr>
          <p:cNvSpPr txBox="1"/>
          <p:nvPr/>
        </p:nvSpPr>
        <p:spPr>
          <a:xfrm>
            <a:off x="8884826" y="2637621"/>
            <a:ext cx="139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DEMAND SHIFTS</a:t>
            </a:r>
          </a:p>
        </p:txBody>
      </p:sp>
      <p:sp>
        <p:nvSpPr>
          <p:cNvPr id="38" name="Google Shape;4639;p673">
            <a:extLst>
              <a:ext uri="{FF2B5EF4-FFF2-40B4-BE49-F238E27FC236}">
                <a16:creationId xmlns:a16="http://schemas.microsoft.com/office/drawing/2014/main" id="{66651070-0C78-B38C-1E33-D218C3405D3A}"/>
              </a:ext>
            </a:extLst>
          </p:cNvPr>
          <p:cNvSpPr txBox="1"/>
          <p:nvPr/>
        </p:nvSpPr>
        <p:spPr>
          <a:xfrm>
            <a:off x="8774607" y="3621860"/>
            <a:ext cx="16815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EMERGING SNACKS SEGMENTS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ADJACENT CATEGORIES TRENDS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4649;p673">
            <a:extLst>
              <a:ext uri="{FF2B5EF4-FFF2-40B4-BE49-F238E27FC236}">
                <a16:creationId xmlns:a16="http://schemas.microsoft.com/office/drawing/2014/main" id="{0C2CD2DF-8E19-D015-E4A8-B8852AD94647}"/>
              </a:ext>
            </a:extLst>
          </p:cNvPr>
          <p:cNvSpPr/>
          <p:nvPr/>
        </p:nvSpPr>
        <p:spPr>
          <a:xfrm>
            <a:off x="8690101" y="3811561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0" name="Google Shape;4650;p673">
            <a:extLst>
              <a:ext uri="{FF2B5EF4-FFF2-40B4-BE49-F238E27FC236}">
                <a16:creationId xmlns:a16="http://schemas.microsoft.com/office/drawing/2014/main" id="{9D031F4A-8D46-692A-315A-06345B44F32E}"/>
              </a:ext>
            </a:extLst>
          </p:cNvPr>
          <p:cNvSpPr/>
          <p:nvPr/>
        </p:nvSpPr>
        <p:spPr>
          <a:xfrm>
            <a:off x="8690101" y="4458600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D1B247F-DE0C-39EF-5D1B-456841C832F2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1431" y="1733892"/>
            <a:ext cx="832635" cy="8410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ABF813-B10B-EC2D-E72A-CF7319F7FB4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79394" y="1733892"/>
            <a:ext cx="891238" cy="8410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F0736F-9001-B8C6-FBB6-203B37CA17B1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4316" y="1733892"/>
            <a:ext cx="798378" cy="841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08FB9-1AD7-8428-34BC-449D6ABEC7ED}"/>
              </a:ext>
            </a:extLst>
          </p:cNvPr>
          <p:cNvPicPr>
            <a:picLocks noChangeAspect="1"/>
          </p:cNvPicPr>
          <p:nvPr/>
        </p:nvPicPr>
        <p:blipFill>
          <a:blip r:embed="rId8" r:link="rId9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82617" y="1733892"/>
            <a:ext cx="764038" cy="841004"/>
          </a:xfrm>
          <a:prstGeom prst="rect">
            <a:avLst/>
          </a:prstGeom>
        </p:spPr>
      </p:pic>
      <p:sp>
        <p:nvSpPr>
          <p:cNvPr id="45" name="Google Shape;4657;p673">
            <a:extLst>
              <a:ext uri="{FF2B5EF4-FFF2-40B4-BE49-F238E27FC236}">
                <a16:creationId xmlns:a16="http://schemas.microsoft.com/office/drawing/2014/main" id="{0661ADF5-E426-2164-71D0-AF082C06D9FC}"/>
              </a:ext>
            </a:extLst>
          </p:cNvPr>
          <p:cNvSpPr/>
          <p:nvPr/>
        </p:nvSpPr>
        <p:spPr>
          <a:xfrm>
            <a:off x="1768439" y="4888124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Google Shape;4655;p673">
            <a:extLst>
              <a:ext uri="{FF2B5EF4-FFF2-40B4-BE49-F238E27FC236}">
                <a16:creationId xmlns:a16="http://schemas.microsoft.com/office/drawing/2014/main" id="{70C6033A-7AAF-8C7A-AA37-C466952A6365}"/>
              </a:ext>
            </a:extLst>
          </p:cNvPr>
          <p:cNvSpPr/>
          <p:nvPr/>
        </p:nvSpPr>
        <p:spPr>
          <a:xfrm>
            <a:off x="3955160" y="4329022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7" name="Google Shape;4655;p673">
            <a:extLst>
              <a:ext uri="{FF2B5EF4-FFF2-40B4-BE49-F238E27FC236}">
                <a16:creationId xmlns:a16="http://schemas.microsoft.com/office/drawing/2014/main" id="{11ABE62F-4C97-1A6E-5012-E44A89606ACB}"/>
              </a:ext>
            </a:extLst>
          </p:cNvPr>
          <p:cNvSpPr/>
          <p:nvPr/>
        </p:nvSpPr>
        <p:spPr>
          <a:xfrm>
            <a:off x="3955160" y="4758743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0B1B6725-E861-F5CA-47F5-C295368A1E46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80520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B0FFE9F-CEB1-0F13-6CC5-6BA2945C79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267690"/>
              </p:ext>
            </p:extLst>
          </p:nvPr>
        </p:nvGraphicFramePr>
        <p:xfrm>
          <a:off x="1748881" y="2699825"/>
          <a:ext cx="3127382" cy="3319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53AD4667-A5C5-2E5B-D648-0CD2E670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12" y="2480436"/>
            <a:ext cx="742691" cy="69227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214BDF-0A97-DB4A-FC9E-6E873F99C1F0}"/>
              </a:ext>
            </a:extLst>
          </p:cNvPr>
          <p:cNvCxnSpPr/>
          <p:nvPr/>
        </p:nvCxnSpPr>
        <p:spPr>
          <a:xfrm flipV="1">
            <a:off x="3430497" y="3228903"/>
            <a:ext cx="299621" cy="272989"/>
          </a:xfrm>
          <a:prstGeom prst="line">
            <a:avLst/>
          </a:prstGeom>
          <a:ln w="19050">
            <a:solidFill>
              <a:srgbClr val="63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DA01DF-CB09-2497-5072-C3ECA43508D3}"/>
              </a:ext>
            </a:extLst>
          </p:cNvPr>
          <p:cNvSpPr txBox="1"/>
          <p:nvPr/>
        </p:nvSpPr>
        <p:spPr>
          <a:xfrm>
            <a:off x="3498684" y="2462821"/>
            <a:ext cx="2241244" cy="1877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rPr>
              <a:t>Top performers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84CDB-7D3C-0DD3-DDEE-4A904595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53" y="2726019"/>
            <a:ext cx="708348" cy="64744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8D367C0-CBD4-5AD8-B9C0-1B27B12154BC}"/>
              </a:ext>
            </a:extLst>
          </p:cNvPr>
          <p:cNvSpPr/>
          <p:nvPr/>
        </p:nvSpPr>
        <p:spPr>
          <a:xfrm>
            <a:off x="1395741" y="1748070"/>
            <a:ext cx="4069512" cy="43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Rising Gummy/Jelly Candy Segment</a:t>
            </a:r>
          </a:p>
        </p:txBody>
      </p:sp>
      <p:sp>
        <p:nvSpPr>
          <p:cNvPr id="45" name="Equal 17">
            <a:extLst>
              <a:ext uri="{FF2B5EF4-FFF2-40B4-BE49-F238E27FC236}">
                <a16:creationId xmlns:a16="http://schemas.microsoft.com/office/drawing/2014/main" id="{6EA55AE2-96CA-11DE-D1DE-DF451811D69C}"/>
              </a:ext>
            </a:extLst>
          </p:cNvPr>
          <p:cNvSpPr/>
          <p:nvPr/>
        </p:nvSpPr>
        <p:spPr>
          <a:xfrm>
            <a:off x="7222178" y="2918969"/>
            <a:ext cx="264575" cy="228569"/>
          </a:xfrm>
          <a:prstGeom prst="mathEqual">
            <a:avLst/>
          </a:prstGeom>
          <a:solidFill>
            <a:srgbClr val="00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zh-CN" altLang="en-US" sz="1200" dirty="0">
              <a:solidFill>
                <a:srgbClr val="00B050"/>
              </a:solidFill>
            </a:endParaRPr>
          </a:p>
        </p:txBody>
      </p:sp>
      <p:sp>
        <p:nvSpPr>
          <p:cNvPr id="46" name="Plus 20">
            <a:extLst>
              <a:ext uri="{FF2B5EF4-FFF2-40B4-BE49-F238E27FC236}">
                <a16:creationId xmlns:a16="http://schemas.microsoft.com/office/drawing/2014/main" id="{89E68AF0-38EC-641C-2F3D-5064199FBA4B}"/>
              </a:ext>
            </a:extLst>
          </p:cNvPr>
          <p:cNvSpPr/>
          <p:nvPr/>
        </p:nvSpPr>
        <p:spPr>
          <a:xfrm>
            <a:off x="8419530" y="2895670"/>
            <a:ext cx="302684" cy="275167"/>
          </a:xfrm>
          <a:prstGeom prst="mathPlus">
            <a:avLst/>
          </a:prstGeom>
          <a:solidFill>
            <a:srgbClr val="00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39FF3C-26B4-4546-A42C-0492106DE4E7}"/>
              </a:ext>
            </a:extLst>
          </p:cNvPr>
          <p:cNvSpPr txBox="1"/>
          <p:nvPr/>
        </p:nvSpPr>
        <p:spPr>
          <a:xfrm>
            <a:off x="8789297" y="2894754"/>
            <a:ext cx="7808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Gifting Package</a:t>
            </a:r>
            <a:endParaRPr lang="zh-CN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5DE92FA-7EA7-3ABF-3AE0-93D29B58C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070" y="2628085"/>
            <a:ext cx="846567" cy="8336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4F67299-07CB-63D9-C37A-CA4676808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991" y="2775374"/>
            <a:ext cx="782042" cy="5032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7DDD50C-9DD7-683C-3B74-A250F1F8C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957" y="4419269"/>
            <a:ext cx="918836" cy="7794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080C01-6A14-3F2E-269D-C6DDC39B7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929" y="4582048"/>
            <a:ext cx="738165" cy="505876"/>
          </a:xfrm>
          <a:prstGeom prst="rect">
            <a:avLst/>
          </a:prstGeom>
        </p:spPr>
      </p:pic>
      <p:sp>
        <p:nvSpPr>
          <p:cNvPr id="52" name="Equal 17">
            <a:extLst>
              <a:ext uri="{FF2B5EF4-FFF2-40B4-BE49-F238E27FC236}">
                <a16:creationId xmlns:a16="http://schemas.microsoft.com/office/drawing/2014/main" id="{C1E02D8F-E766-B212-7B23-2CC36975441A}"/>
              </a:ext>
            </a:extLst>
          </p:cNvPr>
          <p:cNvSpPr/>
          <p:nvPr/>
        </p:nvSpPr>
        <p:spPr>
          <a:xfrm>
            <a:off x="7222178" y="4708562"/>
            <a:ext cx="264575" cy="228569"/>
          </a:xfrm>
          <a:prstGeom prst="mathEqual">
            <a:avLst/>
          </a:prstGeom>
          <a:solidFill>
            <a:srgbClr val="00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Plus 20">
            <a:extLst>
              <a:ext uri="{FF2B5EF4-FFF2-40B4-BE49-F238E27FC236}">
                <a16:creationId xmlns:a16="http://schemas.microsoft.com/office/drawing/2014/main" id="{B007CA7E-AF11-0877-6FC7-FA48A6DE974A}"/>
              </a:ext>
            </a:extLst>
          </p:cNvPr>
          <p:cNvSpPr/>
          <p:nvPr/>
        </p:nvSpPr>
        <p:spPr>
          <a:xfrm>
            <a:off x="8419530" y="4685263"/>
            <a:ext cx="302684" cy="275167"/>
          </a:xfrm>
          <a:prstGeom prst="mathPlus">
            <a:avLst/>
          </a:prstGeom>
          <a:solidFill>
            <a:srgbClr val="00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1C85A4-B999-D016-BA9D-ACE3FAF0FAC3}"/>
              </a:ext>
            </a:extLst>
          </p:cNvPr>
          <p:cNvSpPr txBox="1"/>
          <p:nvPr/>
        </p:nvSpPr>
        <p:spPr>
          <a:xfrm>
            <a:off x="8789297" y="4684346"/>
            <a:ext cx="7808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Gifting Package</a:t>
            </a:r>
            <a:endParaRPr lang="zh-CN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A51920-F36D-3A75-FD9D-26615A190D40}"/>
              </a:ext>
            </a:extLst>
          </p:cNvPr>
          <p:cNvSpPr txBox="1"/>
          <p:nvPr/>
        </p:nvSpPr>
        <p:spPr>
          <a:xfrm>
            <a:off x="6402462" y="3273369"/>
            <a:ext cx="3181100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Hero SKU</a:t>
            </a: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Oreo Classic 116g</a:t>
            </a: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/ Chocolate / Strawberry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310D0F-3939-7C94-E53B-28621AAD6EBE}"/>
              </a:ext>
            </a:extLst>
          </p:cNvPr>
          <p:cNvSpPr/>
          <p:nvPr/>
        </p:nvSpPr>
        <p:spPr>
          <a:xfrm>
            <a:off x="6220279" y="1747656"/>
            <a:ext cx="3363233" cy="43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Snacks Successful Gifting Packs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AA8DC85-949C-908D-1230-876BD9BEB081}"/>
              </a:ext>
            </a:extLst>
          </p:cNvPr>
          <p:cNvSpPr txBox="1"/>
          <p:nvPr/>
        </p:nvSpPr>
        <p:spPr>
          <a:xfrm>
            <a:off x="6373544" y="5137477"/>
            <a:ext cx="3181100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Hero SKU</a:t>
            </a: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Lay’s NPC 70g</a:t>
            </a: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/ Cucumber / Tomato Chicken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611FEE-8979-F316-59F3-C617521E81C2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59" name="Title 3">
            <a:extLst>
              <a:ext uri="{FF2B5EF4-FFF2-40B4-BE49-F238E27FC236}">
                <a16:creationId xmlns:a16="http://schemas.microsoft.com/office/drawing/2014/main" id="{3E5428DC-03C1-CFB1-B987-D7939A01CF1A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UTILIZE EMERGING SEGMENTS FOR GROWTH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4B6950-F90C-A904-6367-4C735EC8CEAD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321C50C-5AF2-6D86-25E6-4ED54196259A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96E84A-7D5F-247C-1B5A-298BF4AECEDD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F6CF64-4B0F-521D-BEFB-15A2007863CD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B24339-19ED-FD03-F3B6-88C3974B0F84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Gummy Candy and Snacks Gifting can source your growth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8304A7-FF04-E6EE-5DBF-8977CFE8AEE8}"/>
              </a:ext>
            </a:extLst>
          </p:cNvPr>
          <p:cNvSpPr txBox="1"/>
          <p:nvPr/>
        </p:nvSpPr>
        <p:spPr>
          <a:xfrm>
            <a:off x="1135473" y="1341773"/>
            <a:ext cx="4130500" cy="2039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Value Share +/- vs LY | NAT</a:t>
            </a:r>
          </a:p>
        </p:txBody>
      </p:sp>
    </p:spTree>
    <p:extLst>
      <p:ext uri="{BB962C8B-B14F-4D97-AF65-F5344CB8AC3E}">
        <p14:creationId xmlns:p14="http://schemas.microsoft.com/office/powerpoint/2010/main" val="3388115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480;p912">
            <a:extLst>
              <a:ext uri="{FF2B5EF4-FFF2-40B4-BE49-F238E27FC236}">
                <a16:creationId xmlns:a16="http://schemas.microsoft.com/office/drawing/2014/main" id="{513FA500-302A-A83D-65A4-6B17BD579DDB}"/>
              </a:ext>
            </a:extLst>
          </p:cNvPr>
          <p:cNvSpPr txBox="1"/>
          <p:nvPr/>
        </p:nvSpPr>
        <p:spPr>
          <a:xfrm>
            <a:off x="6068291" y="2534560"/>
            <a:ext cx="2323535" cy="61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b="1" dirty="0">
                <a:solidFill>
                  <a:schemeClr val="tx2"/>
                </a:solidFill>
                <a:ea typeface="Century Gothic"/>
                <a:cs typeface="Arial" panose="020B0604020202020204" pitchFamily="34" charset="0"/>
                <a:sym typeface="Century Gothic"/>
              </a:rPr>
              <a:t>EMOTIONAL WELLBEING</a:t>
            </a:r>
            <a:r>
              <a:rPr lang="en" sz="900" b="1" dirty="0">
                <a:solidFill>
                  <a:schemeClr val="tx2"/>
                </a:solidFill>
                <a:ea typeface="Century Gothic"/>
                <a:cs typeface="Arial" panose="020B0604020202020204" pitchFamily="34" charset="0"/>
                <a:sym typeface="Century Gothic"/>
              </a:rPr>
              <a:t>    </a:t>
            </a:r>
            <a:endParaRPr sz="900" b="1" dirty="0">
              <a:solidFill>
                <a:schemeClr val="tx2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r>
              <a:rPr lang="en" sz="900" b="1" dirty="0">
                <a:solidFill>
                  <a:schemeClr val="tx2"/>
                </a:solidFill>
                <a:ea typeface="Century Gothic"/>
                <a:cs typeface="Arial" panose="020B0604020202020204" pitchFamily="34" charset="0"/>
                <a:sym typeface="Century Gothic"/>
              </a:rPr>
              <a:t>Better sleep, anti-anxiety, family / community bond</a:t>
            </a:r>
            <a:endParaRPr sz="900" dirty="0">
              <a:solidFill>
                <a:schemeClr val="tx2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19" name="Google Shape;5482;p912">
            <a:extLst>
              <a:ext uri="{FF2B5EF4-FFF2-40B4-BE49-F238E27FC236}">
                <a16:creationId xmlns:a16="http://schemas.microsoft.com/office/drawing/2014/main" id="{2ED48B2F-21DD-E36F-7BD7-B1425FA36818}"/>
              </a:ext>
            </a:extLst>
          </p:cNvPr>
          <p:cNvSpPr txBox="1"/>
          <p:nvPr/>
        </p:nvSpPr>
        <p:spPr>
          <a:xfrm>
            <a:off x="8770117" y="2534330"/>
            <a:ext cx="2117568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b="1" dirty="0">
                <a:solidFill>
                  <a:srgbClr val="6CDEF5"/>
                </a:solidFill>
                <a:ea typeface="Century Gothic"/>
                <a:cs typeface="Arial" panose="020B0604020202020204" pitchFamily="34" charset="0"/>
                <a:sym typeface="Century Gothic"/>
              </a:rPr>
              <a:t>HEALTH &amp; WELLNESS    </a:t>
            </a:r>
            <a:endParaRPr sz="1200" b="1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r>
              <a:rPr lang="en" sz="900" b="1" dirty="0">
                <a:solidFill>
                  <a:srgbClr val="6CDEF5"/>
                </a:solidFill>
                <a:ea typeface="Century Gothic"/>
                <a:cs typeface="Arial" panose="020B0604020202020204" pitchFamily="34" charset="0"/>
                <a:sym typeface="Century Gothic"/>
              </a:rPr>
              <a:t>Immunity, vitality, Nutrition, Energy, Natural, Organic</a:t>
            </a:r>
            <a:endParaRPr sz="900" b="1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endParaRPr sz="900" b="1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/>
            <a:endParaRPr sz="900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endParaRPr sz="900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20" name="Google Shape;5483;p912">
            <a:extLst>
              <a:ext uri="{FF2B5EF4-FFF2-40B4-BE49-F238E27FC236}">
                <a16:creationId xmlns:a16="http://schemas.microsoft.com/office/drawing/2014/main" id="{058CAD10-BC81-F784-E0E9-7339143288C1}"/>
              </a:ext>
            </a:extLst>
          </p:cNvPr>
          <p:cNvSpPr txBox="1"/>
          <p:nvPr/>
        </p:nvSpPr>
        <p:spPr>
          <a:xfrm>
            <a:off x="6139794" y="4430108"/>
            <a:ext cx="2117568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400" b="1" dirty="0">
                <a:solidFill>
                  <a:srgbClr val="4FB2E7"/>
                </a:solidFill>
                <a:ea typeface="Century Gothic"/>
                <a:cs typeface="Arial" panose="020B0604020202020204" pitchFamily="34" charset="0"/>
                <a:sym typeface="Century Gothic"/>
              </a:rPr>
              <a:t>MEAL REPLACEMENTS</a:t>
            </a:r>
            <a:endParaRPr sz="1400" b="1" dirty="0">
              <a:solidFill>
                <a:srgbClr val="4FB2E7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r>
              <a:rPr lang="en" sz="900" b="1" dirty="0">
                <a:solidFill>
                  <a:srgbClr val="4FB2E7"/>
                </a:solidFill>
                <a:ea typeface="Century Gothic"/>
                <a:cs typeface="Arial" panose="020B0604020202020204" pitchFamily="34" charset="0"/>
                <a:sym typeface="Century Gothic"/>
              </a:rPr>
              <a:t>In Home, DIY, Convenient, On the Go, Healthy</a:t>
            </a:r>
            <a:endParaRPr sz="900" b="1" dirty="0">
              <a:solidFill>
                <a:srgbClr val="4FB2E7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21" name="Google Shape;5484;p912">
            <a:extLst>
              <a:ext uri="{FF2B5EF4-FFF2-40B4-BE49-F238E27FC236}">
                <a16:creationId xmlns:a16="http://schemas.microsoft.com/office/drawing/2014/main" id="{A31E3C66-BE7B-25FC-7AC6-6ECA43AE1812}"/>
              </a:ext>
            </a:extLst>
          </p:cNvPr>
          <p:cNvSpPr txBox="1"/>
          <p:nvPr/>
        </p:nvSpPr>
        <p:spPr>
          <a:xfrm>
            <a:off x="8825114" y="4447537"/>
            <a:ext cx="2117568" cy="24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400" b="1" dirty="0">
                <a:solidFill>
                  <a:srgbClr val="63A0CC"/>
                </a:solidFill>
                <a:ea typeface="Century Gothic"/>
                <a:cs typeface="Arial" panose="020B0604020202020204" pitchFamily="34" charset="0"/>
                <a:sym typeface="Century Gothic"/>
              </a:rPr>
              <a:t>EMERGING FOODS    </a:t>
            </a:r>
            <a:endParaRPr sz="1400" b="1" dirty="0">
              <a:solidFill>
                <a:srgbClr val="63A0CC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r>
              <a:rPr lang="en-US" sz="900" b="1" dirty="0">
                <a:solidFill>
                  <a:srgbClr val="63A0CC"/>
                </a:solidFill>
                <a:ea typeface="Century Gothic"/>
                <a:cs typeface="Arial" panose="020B0604020202020204" pitchFamily="34" charset="0"/>
                <a:sym typeface="Century Gothic"/>
              </a:rPr>
              <a:t>Healthy / Natural / Sustainable</a:t>
            </a:r>
            <a:endParaRPr lang="en-US" sz="900" dirty="0">
              <a:solidFill>
                <a:srgbClr val="63A0CC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>
              <a:lnSpc>
                <a:spcPct val="115000"/>
              </a:lnSpc>
            </a:pPr>
            <a:r>
              <a:rPr lang="en" sz="900" b="1" dirty="0">
                <a:solidFill>
                  <a:srgbClr val="63A0CC"/>
                </a:solidFill>
                <a:ea typeface="Century Gothic"/>
                <a:cs typeface="Arial" panose="020B0604020202020204" pitchFamily="34" charset="0"/>
                <a:sym typeface="Century Gothic"/>
              </a:rPr>
              <a:t> </a:t>
            </a:r>
            <a:endParaRPr sz="900" dirty="0">
              <a:solidFill>
                <a:srgbClr val="63A0CC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27" name="Google Shape;5490;p912">
            <a:extLst>
              <a:ext uri="{FF2B5EF4-FFF2-40B4-BE49-F238E27FC236}">
                <a16:creationId xmlns:a16="http://schemas.microsoft.com/office/drawing/2014/main" id="{E2CC6835-79AA-C9A9-6770-28DF65E054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7613" y="3209466"/>
            <a:ext cx="551239" cy="50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495;p912">
            <a:extLst>
              <a:ext uri="{FF2B5EF4-FFF2-40B4-BE49-F238E27FC236}">
                <a16:creationId xmlns:a16="http://schemas.microsoft.com/office/drawing/2014/main" id="{2ABF74FD-393C-82EE-1E5E-D1D412C067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251" y="3210049"/>
            <a:ext cx="474227" cy="5042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499;p912">
            <a:extLst>
              <a:ext uri="{FF2B5EF4-FFF2-40B4-BE49-F238E27FC236}">
                <a16:creationId xmlns:a16="http://schemas.microsoft.com/office/drawing/2014/main" id="{80EFBC04-84CA-F327-CDD2-7CB89921418A}"/>
              </a:ext>
            </a:extLst>
          </p:cNvPr>
          <p:cNvSpPr txBox="1"/>
          <p:nvPr/>
        </p:nvSpPr>
        <p:spPr>
          <a:xfrm>
            <a:off x="6259579" y="3829223"/>
            <a:ext cx="924660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chemeClr val="tx2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 Coca-Cola Wuhan Edition</a:t>
            </a:r>
            <a:endParaRPr sz="900" dirty="0">
              <a:solidFill>
                <a:schemeClr val="tx2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30" name="Google Shape;5500;p912">
            <a:extLst>
              <a:ext uri="{FF2B5EF4-FFF2-40B4-BE49-F238E27FC236}">
                <a16:creationId xmlns:a16="http://schemas.microsoft.com/office/drawing/2014/main" id="{BD626FD0-A372-5890-5C8F-DE8639801784}"/>
              </a:ext>
            </a:extLst>
          </p:cNvPr>
          <p:cNvSpPr txBox="1"/>
          <p:nvPr/>
        </p:nvSpPr>
        <p:spPr>
          <a:xfrm>
            <a:off x="7151340" y="3763073"/>
            <a:ext cx="1191713" cy="3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chemeClr val="tx2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 </a:t>
            </a:r>
            <a:r>
              <a:rPr lang="en" sz="900" dirty="0">
                <a:solidFill>
                  <a:schemeClr val="tx2"/>
                </a:solidFill>
                <a:ea typeface="Century Gothic"/>
                <a:cs typeface="Arial" panose="020B0604020202020204" pitchFamily="34" charset="0"/>
                <a:sym typeface="Century Gothic"/>
              </a:rPr>
              <a:t>Ramen in the package of 999 Cold Killer medicine</a:t>
            </a:r>
            <a:endParaRPr sz="900" dirty="0">
              <a:solidFill>
                <a:schemeClr val="tx2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31" name="Google Shape;5485;p912">
            <a:extLst>
              <a:ext uri="{FF2B5EF4-FFF2-40B4-BE49-F238E27FC236}">
                <a16:creationId xmlns:a16="http://schemas.microsoft.com/office/drawing/2014/main" id="{3566B8D9-424C-9724-AF73-148AF1D02A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666" y="3212662"/>
            <a:ext cx="601167" cy="45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494;p912">
            <a:extLst>
              <a:ext uri="{FF2B5EF4-FFF2-40B4-BE49-F238E27FC236}">
                <a16:creationId xmlns:a16="http://schemas.microsoft.com/office/drawing/2014/main" id="{E551A4DF-79FE-EEB9-AF7C-A2BA40C646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018" t="24137" r="38927" b="13557"/>
          <a:stretch/>
        </p:blipFill>
        <p:spPr>
          <a:xfrm>
            <a:off x="10127307" y="3212529"/>
            <a:ext cx="413342" cy="45363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5496;p912">
            <a:extLst>
              <a:ext uri="{FF2B5EF4-FFF2-40B4-BE49-F238E27FC236}">
                <a16:creationId xmlns:a16="http://schemas.microsoft.com/office/drawing/2014/main" id="{B38035F7-843F-D412-B051-313D32555F1E}"/>
              </a:ext>
            </a:extLst>
          </p:cNvPr>
          <p:cNvSpPr txBox="1"/>
          <p:nvPr/>
        </p:nvSpPr>
        <p:spPr>
          <a:xfrm>
            <a:off x="8923645" y="3876116"/>
            <a:ext cx="1004603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rgbClr val="6CDEF5"/>
                </a:solidFill>
                <a:highlight>
                  <a:schemeClr val="lt1"/>
                </a:highlight>
                <a:ea typeface="Century Gothic"/>
                <a:cs typeface="Arial" panose="020B0604020202020204" pitchFamily="34" charset="0"/>
                <a:sym typeface="Century Gothic"/>
              </a:rPr>
              <a:t>Calming walnut drink for immunity</a:t>
            </a:r>
            <a:endParaRPr sz="900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34" name="Google Shape;5497;p912">
            <a:extLst>
              <a:ext uri="{FF2B5EF4-FFF2-40B4-BE49-F238E27FC236}">
                <a16:creationId xmlns:a16="http://schemas.microsoft.com/office/drawing/2014/main" id="{91D7587E-1875-AFEA-19CA-B128496638FD}"/>
              </a:ext>
            </a:extLst>
          </p:cNvPr>
          <p:cNvSpPr txBox="1"/>
          <p:nvPr/>
        </p:nvSpPr>
        <p:spPr>
          <a:xfrm>
            <a:off x="9880228" y="3875982"/>
            <a:ext cx="876893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rgbClr val="6CDEF5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Bile Protein </a:t>
            </a:r>
            <a:endParaRPr sz="900" dirty="0">
              <a:solidFill>
                <a:srgbClr val="6CDEF5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/>
            <a:r>
              <a:rPr lang="en" sz="900" dirty="0">
                <a:solidFill>
                  <a:srgbClr val="6CDEF5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Crunch Roll Biscuits</a:t>
            </a:r>
            <a:endParaRPr sz="900" dirty="0">
              <a:solidFill>
                <a:srgbClr val="6CDEF5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35" name="Google Shape;5487;p912">
            <a:extLst>
              <a:ext uri="{FF2B5EF4-FFF2-40B4-BE49-F238E27FC236}">
                <a16:creationId xmlns:a16="http://schemas.microsoft.com/office/drawing/2014/main" id="{4EB7DC6C-8C6E-CF96-A1C5-EFD43B34509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461" t="33259" r="21461" b="14337"/>
          <a:stretch/>
        </p:blipFill>
        <p:spPr>
          <a:xfrm>
            <a:off x="6436663" y="5121952"/>
            <a:ext cx="606303" cy="41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488;p912">
            <a:extLst>
              <a:ext uri="{FF2B5EF4-FFF2-40B4-BE49-F238E27FC236}">
                <a16:creationId xmlns:a16="http://schemas.microsoft.com/office/drawing/2014/main" id="{8207CAD1-8CE2-BB40-0C4A-26D13E81B27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3286" y="5121773"/>
            <a:ext cx="557884" cy="45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491;p912">
            <a:extLst>
              <a:ext uri="{FF2B5EF4-FFF2-40B4-BE49-F238E27FC236}">
                <a16:creationId xmlns:a16="http://schemas.microsoft.com/office/drawing/2014/main" id="{7A26A346-C928-C99B-C5ED-2499BA7B58B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9777" y="5030923"/>
            <a:ext cx="380356" cy="50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493;p912">
            <a:extLst>
              <a:ext uri="{FF2B5EF4-FFF2-40B4-BE49-F238E27FC236}">
                <a16:creationId xmlns:a16="http://schemas.microsoft.com/office/drawing/2014/main" id="{B14B8E43-6272-E550-A616-F68C46F2DF4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53939" y="5044771"/>
            <a:ext cx="356277" cy="50428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502;p912">
            <a:extLst>
              <a:ext uri="{FF2B5EF4-FFF2-40B4-BE49-F238E27FC236}">
                <a16:creationId xmlns:a16="http://schemas.microsoft.com/office/drawing/2014/main" id="{CDDBCEA0-85CD-FD77-38E3-53293FD1612A}"/>
              </a:ext>
            </a:extLst>
          </p:cNvPr>
          <p:cNvSpPr txBox="1"/>
          <p:nvPr/>
        </p:nvSpPr>
        <p:spPr>
          <a:xfrm>
            <a:off x="7192164" y="5619883"/>
            <a:ext cx="1191713" cy="32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rgbClr val="4FB2E7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Yoplait Mixed Nut Yogurt </a:t>
            </a:r>
            <a:endParaRPr sz="900" dirty="0">
              <a:solidFill>
                <a:srgbClr val="4FB2E7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40" name="Google Shape;5503;p912">
            <a:extLst>
              <a:ext uri="{FF2B5EF4-FFF2-40B4-BE49-F238E27FC236}">
                <a16:creationId xmlns:a16="http://schemas.microsoft.com/office/drawing/2014/main" id="{5DD90851-553B-050E-B172-9CED2669DBCB}"/>
              </a:ext>
            </a:extLst>
          </p:cNvPr>
          <p:cNvSpPr txBox="1"/>
          <p:nvPr/>
        </p:nvSpPr>
        <p:spPr>
          <a:xfrm>
            <a:off x="6103882" y="5637017"/>
            <a:ext cx="1271864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rgbClr val="4FB2E7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NesQino Meal replacement drink</a:t>
            </a:r>
            <a:endParaRPr sz="900" dirty="0">
              <a:solidFill>
                <a:srgbClr val="4FB2E7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41" name="Google Shape;5504;p912">
            <a:extLst>
              <a:ext uri="{FF2B5EF4-FFF2-40B4-BE49-F238E27FC236}">
                <a16:creationId xmlns:a16="http://schemas.microsoft.com/office/drawing/2014/main" id="{EBB1F977-D5D3-6DBF-3266-E0028A6BF6FE}"/>
              </a:ext>
            </a:extLst>
          </p:cNvPr>
          <p:cNvSpPr txBox="1"/>
          <p:nvPr/>
        </p:nvSpPr>
        <p:spPr>
          <a:xfrm>
            <a:off x="9965474" y="5653651"/>
            <a:ext cx="1078605" cy="2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rgbClr val="63A0CC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Bright "Morning" </a:t>
            </a:r>
            <a:endParaRPr sz="900" dirty="0">
              <a:solidFill>
                <a:srgbClr val="63A0CC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  <a:p>
            <a:pPr algn="ctr"/>
            <a:r>
              <a:rPr lang="en" sz="900" dirty="0">
                <a:solidFill>
                  <a:srgbClr val="63A0CC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rice milk beverage</a:t>
            </a:r>
            <a:endParaRPr sz="900" dirty="0">
              <a:solidFill>
                <a:srgbClr val="63A0CC"/>
              </a:solidFill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sp>
        <p:nvSpPr>
          <p:cNvPr id="42" name="Google Shape;5505;p912">
            <a:extLst>
              <a:ext uri="{FF2B5EF4-FFF2-40B4-BE49-F238E27FC236}">
                <a16:creationId xmlns:a16="http://schemas.microsoft.com/office/drawing/2014/main" id="{FB7654B1-F543-B66F-428A-CDD8823165CA}"/>
              </a:ext>
            </a:extLst>
          </p:cNvPr>
          <p:cNvSpPr txBox="1"/>
          <p:nvPr/>
        </p:nvSpPr>
        <p:spPr>
          <a:xfrm>
            <a:off x="8913265" y="5629925"/>
            <a:ext cx="1087268" cy="32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900" dirty="0">
                <a:solidFill>
                  <a:srgbClr val="63A0CC"/>
                </a:solidFill>
                <a:highlight>
                  <a:srgbClr val="FFFFFF"/>
                </a:highlight>
                <a:ea typeface="Century Gothic"/>
                <a:cs typeface="Arial" panose="020B0604020202020204" pitchFamily="34" charset="0"/>
                <a:sym typeface="Century Gothic"/>
              </a:rPr>
              <a:t>Smokey Sausages - Mock Meat Snack</a:t>
            </a:r>
            <a:endParaRPr sz="900" dirty="0">
              <a:solidFill>
                <a:srgbClr val="63A0CC"/>
              </a:solidFill>
              <a:highlight>
                <a:srgbClr val="FFFFFF"/>
              </a:highlight>
              <a:ea typeface="Century Gothic"/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43" name="Google Shape;567;p18">
            <a:extLst>
              <a:ext uri="{FF2B5EF4-FFF2-40B4-BE49-F238E27FC236}">
                <a16:creationId xmlns:a16="http://schemas.microsoft.com/office/drawing/2014/main" id="{BDBAC27A-3E92-70D2-B263-C8A31DC4A59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2828" y="5276004"/>
            <a:ext cx="944999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68;p18">
            <a:extLst>
              <a:ext uri="{FF2B5EF4-FFF2-40B4-BE49-F238E27FC236}">
                <a16:creationId xmlns:a16="http://schemas.microsoft.com/office/drawing/2014/main" id="{99FCE513-95C8-B0C6-EEA8-D28F6574869F}"/>
              </a:ext>
            </a:extLst>
          </p:cNvPr>
          <p:cNvSpPr/>
          <p:nvPr/>
        </p:nvSpPr>
        <p:spPr>
          <a:xfrm>
            <a:off x="2724684" y="5279032"/>
            <a:ext cx="2244225" cy="1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r>
              <a:rPr lang="en-US" sz="1200" b="1" dirty="0">
                <a:solidFill>
                  <a:schemeClr val="accent1"/>
                </a:solidFill>
              </a:rPr>
              <a:t>First launch on 2019. 6.18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59" name="Google Shape;569;p18">
            <a:extLst>
              <a:ext uri="{FF2B5EF4-FFF2-40B4-BE49-F238E27FC236}">
                <a16:creationId xmlns:a16="http://schemas.microsoft.com/office/drawing/2014/main" id="{BF39A5C2-10A9-5339-4DC1-65C2AF01DC93}"/>
              </a:ext>
            </a:extLst>
          </p:cNvPr>
          <p:cNvSpPr/>
          <p:nvPr/>
        </p:nvSpPr>
        <p:spPr>
          <a:xfrm>
            <a:off x="2724684" y="5442214"/>
            <a:ext cx="998078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r>
              <a:rPr lang="en-US" sz="1200" b="1" dirty="0">
                <a:solidFill>
                  <a:schemeClr val="accent1"/>
                </a:solidFill>
              </a:rPr>
              <a:t>In one day: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60" name="Google Shape;570;p18">
            <a:extLst>
              <a:ext uri="{FF2B5EF4-FFF2-40B4-BE49-F238E27FC236}">
                <a16:creationId xmlns:a16="http://schemas.microsoft.com/office/drawing/2014/main" id="{D423EE2B-8508-FEFC-A231-7F3E95E68FA7}"/>
              </a:ext>
            </a:extLst>
          </p:cNvPr>
          <p:cNvSpPr/>
          <p:nvPr/>
        </p:nvSpPr>
        <p:spPr>
          <a:xfrm>
            <a:off x="2724684" y="5606354"/>
            <a:ext cx="998078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r>
              <a:rPr lang="en-US" sz="1200" b="1" u="sng">
                <a:solidFill>
                  <a:schemeClr val="accent1"/>
                </a:solidFill>
              </a:rPr>
              <a:t>760K units</a:t>
            </a:r>
            <a:endParaRPr sz="1200" u="sng">
              <a:solidFill>
                <a:schemeClr val="accent1"/>
              </a:solidFill>
            </a:endParaRPr>
          </a:p>
        </p:txBody>
      </p:sp>
      <p:sp>
        <p:nvSpPr>
          <p:cNvPr id="61" name="Google Shape;571;p18">
            <a:extLst>
              <a:ext uri="{FF2B5EF4-FFF2-40B4-BE49-F238E27FC236}">
                <a16:creationId xmlns:a16="http://schemas.microsoft.com/office/drawing/2014/main" id="{6392813D-65B7-8A2C-34B2-6A5B37620DBB}"/>
              </a:ext>
            </a:extLst>
          </p:cNvPr>
          <p:cNvSpPr/>
          <p:nvPr/>
        </p:nvSpPr>
        <p:spPr>
          <a:xfrm>
            <a:off x="2724684" y="5770506"/>
            <a:ext cx="2244225" cy="1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r>
              <a:rPr lang="en-US" sz="1200" b="1" u="sng" dirty="0">
                <a:solidFill>
                  <a:schemeClr val="accent1"/>
                </a:solidFill>
              </a:rPr>
              <a:t>260K+ New Memberships</a:t>
            </a:r>
            <a:endParaRPr sz="1200" u="sng" dirty="0">
              <a:solidFill>
                <a:schemeClr val="accent1"/>
              </a:solidFill>
            </a:endParaRPr>
          </a:p>
        </p:txBody>
      </p:sp>
      <p:pic>
        <p:nvPicPr>
          <p:cNvPr id="62" name="Google Shape;574;p18">
            <a:extLst>
              <a:ext uri="{FF2B5EF4-FFF2-40B4-BE49-F238E27FC236}">
                <a16:creationId xmlns:a16="http://schemas.microsoft.com/office/drawing/2014/main" id="{2257B7DF-CD85-7084-1B40-ED9CBD7E183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86011" y="4247000"/>
            <a:ext cx="24288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575;p18">
            <a:extLst>
              <a:ext uri="{FF2B5EF4-FFF2-40B4-BE49-F238E27FC236}">
                <a16:creationId xmlns:a16="http://schemas.microsoft.com/office/drawing/2014/main" id="{F5806974-8894-5E25-9368-5636AD5C6303}"/>
              </a:ext>
            </a:extLst>
          </p:cNvPr>
          <p:cNvSpPr/>
          <p:nvPr/>
        </p:nvSpPr>
        <p:spPr>
          <a:xfrm>
            <a:off x="2742350" y="4618475"/>
            <a:ext cx="1253250" cy="261450"/>
          </a:xfrm>
          <a:prstGeom prst="rect">
            <a:avLst/>
          </a:prstGeom>
          <a:noFill/>
          <a:ln w="25400" cap="flat" cmpd="sng">
            <a:solidFill>
              <a:srgbClr val="F75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64" name="Google Shape;576;p18">
            <a:extLst>
              <a:ext uri="{FF2B5EF4-FFF2-40B4-BE49-F238E27FC236}">
                <a16:creationId xmlns:a16="http://schemas.microsoft.com/office/drawing/2014/main" id="{C6F9FE23-1C99-DCD0-84D4-B473197B8A59}"/>
              </a:ext>
            </a:extLst>
          </p:cNvPr>
          <p:cNvSpPr txBox="1"/>
          <p:nvPr/>
        </p:nvSpPr>
        <p:spPr>
          <a:xfrm>
            <a:off x="1631801" y="4852925"/>
            <a:ext cx="3396158" cy="2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1200" dirty="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76+ MILLION VIEWS |  31K DISCUSSION THREADS </a:t>
            </a:r>
            <a:endParaRPr sz="1200" dirty="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817FB4C-99BE-44B5-A025-1A7A586C21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865" y="2172599"/>
            <a:ext cx="3219974" cy="191981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3A0E346-8361-B2A6-9AF8-043A957692A5}"/>
              </a:ext>
            </a:extLst>
          </p:cNvPr>
          <p:cNvSpPr/>
          <p:nvPr/>
        </p:nvSpPr>
        <p:spPr>
          <a:xfrm>
            <a:off x="1370358" y="1621412"/>
            <a:ext cx="3851386" cy="43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dirty="0">
                <a:solidFill>
                  <a:srgbClr val="63A0CC"/>
                </a:solidFill>
              </a:rPr>
              <a:t>Reach out to your target audience through IP/Other Brands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612153-3F32-AE56-9E33-58B654D457F7}"/>
              </a:ext>
            </a:extLst>
          </p:cNvPr>
          <p:cNvSpPr/>
          <p:nvPr/>
        </p:nvSpPr>
        <p:spPr>
          <a:xfrm>
            <a:off x="6293108" y="1621412"/>
            <a:ext cx="4236525" cy="439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r>
              <a:rPr lang="en-US" dirty="0">
                <a:solidFill>
                  <a:srgbClr val="63A0CC"/>
                </a:solidFill>
              </a:rPr>
              <a:t>New trends among adjacent categories still untapped in Snacks industry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384C4F-DE4A-FED0-6EBA-5F0E44D7E02A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Sep’20, JD.com</a:t>
            </a: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1B914CB3-4C9E-E43F-E24E-79C8BD071B5A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TACKLE NEW TRENDS WHITESPACE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7CE80C-7EB7-C41C-3C09-B8E847D72C21}"/>
              </a:ext>
            </a:extLst>
          </p:cNvPr>
          <p:cNvSpPr/>
          <p:nvPr/>
        </p:nvSpPr>
        <p:spPr>
          <a:xfrm>
            <a:off x="2961572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Price/Pack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903B85-7E17-5DAC-1838-EA32F3257751}"/>
              </a:ext>
            </a:extLst>
          </p:cNvPr>
          <p:cNvSpPr/>
          <p:nvPr/>
        </p:nvSpPr>
        <p:spPr>
          <a:xfrm>
            <a:off x="4603694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Assortment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D9DDC5-1E7A-A186-039A-BE8DEC2C7CC7}"/>
              </a:ext>
            </a:extLst>
          </p:cNvPr>
          <p:cNvSpPr/>
          <p:nvPr/>
        </p:nvSpPr>
        <p:spPr>
          <a:xfrm>
            <a:off x="6245815" y="124384"/>
            <a:ext cx="1219581" cy="19321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Rural Emergence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4CD1DB-AA7F-0F3A-60BE-D735A7279BDA}"/>
              </a:ext>
            </a:extLst>
          </p:cNvPr>
          <p:cNvSpPr/>
          <p:nvPr/>
        </p:nvSpPr>
        <p:spPr>
          <a:xfrm>
            <a:off x="7887936" y="124384"/>
            <a:ext cx="1219581" cy="193219"/>
          </a:xfrm>
          <a:prstGeom prst="rect">
            <a:avLst/>
          </a:prstGeom>
          <a:solidFill>
            <a:srgbClr val="63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Demand Shifts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11C9BC-AEDD-0F46-43E6-4F28C0F0A243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High potential of Rural areas for consumption</a:t>
            </a:r>
          </a:p>
        </p:txBody>
      </p:sp>
    </p:spTree>
    <p:extLst>
      <p:ext uri="{BB962C8B-B14F-4D97-AF65-F5344CB8AC3E}">
        <p14:creationId xmlns:p14="http://schemas.microsoft.com/office/powerpoint/2010/main" val="315442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7;p673">
            <a:extLst>
              <a:ext uri="{FF2B5EF4-FFF2-40B4-BE49-F238E27FC236}">
                <a16:creationId xmlns:a16="http://schemas.microsoft.com/office/drawing/2014/main" id="{9FB53BFD-42A2-EDE3-A6D2-2741781B9008}"/>
              </a:ext>
            </a:extLst>
          </p:cNvPr>
          <p:cNvSpPr txBox="1"/>
          <p:nvPr/>
        </p:nvSpPr>
        <p:spPr>
          <a:xfrm>
            <a:off x="2837408" y="4420403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spcAft>
                <a:spcPts val="667"/>
              </a:spcAft>
              <a:buClr>
                <a:srgbClr val="000000"/>
              </a:buClr>
              <a:buSzPts val="1200"/>
              <a:defRPr sz="1600" b="1"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" sz="1200" dirty="0">
                <a:solidFill>
                  <a:schemeClr val="bg1"/>
                </a:solidFill>
                <a:latin typeface="+mn-lt"/>
                <a:sym typeface="Century Gothic"/>
              </a:rPr>
              <a:t>RURAL EMERGENCE</a:t>
            </a:r>
            <a:endParaRPr sz="1200" dirty="0">
              <a:solidFill>
                <a:schemeClr val="bg1"/>
              </a:solidFill>
              <a:latin typeface="+mn-lt"/>
              <a:sym typeface="Century Gothic"/>
            </a:endParaRPr>
          </a:p>
        </p:txBody>
      </p:sp>
      <p:sp>
        <p:nvSpPr>
          <p:cNvPr id="5" name="Google Shape;4618;p673">
            <a:extLst>
              <a:ext uri="{FF2B5EF4-FFF2-40B4-BE49-F238E27FC236}">
                <a16:creationId xmlns:a16="http://schemas.microsoft.com/office/drawing/2014/main" id="{4E763686-9C0C-262C-713A-707A2E9581A9}"/>
              </a:ext>
            </a:extLst>
          </p:cNvPr>
          <p:cNvSpPr txBox="1"/>
          <p:nvPr/>
        </p:nvSpPr>
        <p:spPr>
          <a:xfrm>
            <a:off x="2837408" y="232540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200"/>
            </a:pPr>
            <a:r>
              <a:rPr lang="en" sz="1200" b="1" dirty="0">
                <a:solidFill>
                  <a:schemeClr val="bg1"/>
                </a:solidFill>
                <a:latin typeface="+mn-lt"/>
                <a:ea typeface="Century Gothic"/>
                <a:cs typeface="Century Gothic"/>
                <a:sym typeface="Century Gothic"/>
              </a:rPr>
              <a:t>PRICE/PACK MIX</a:t>
            </a:r>
            <a:endParaRPr sz="1200" b="1" dirty="0">
              <a:solidFill>
                <a:schemeClr val="bg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4619;p673">
            <a:extLst>
              <a:ext uri="{FF2B5EF4-FFF2-40B4-BE49-F238E27FC236}">
                <a16:creationId xmlns:a16="http://schemas.microsoft.com/office/drawing/2014/main" id="{A707523A-85FF-313E-FD33-BBF5B8E089E5}"/>
              </a:ext>
            </a:extLst>
          </p:cNvPr>
          <p:cNvSpPr txBox="1"/>
          <p:nvPr/>
        </p:nvSpPr>
        <p:spPr>
          <a:xfrm>
            <a:off x="2766758" y="3372902"/>
            <a:ext cx="13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200"/>
            </a:pPr>
            <a:r>
              <a:rPr lang="en" sz="1200" b="1" dirty="0">
                <a:solidFill>
                  <a:schemeClr val="bg1"/>
                </a:solidFill>
                <a:latin typeface="+mn-lt"/>
                <a:ea typeface="Century Gothic"/>
                <a:cs typeface="Century Gothic"/>
                <a:sym typeface="Century Gothic"/>
              </a:rPr>
              <a:t>ASSORTMENT  SHIFTS</a:t>
            </a:r>
            <a:endParaRPr sz="1200" dirty="0">
              <a:solidFill>
                <a:schemeClr val="bg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4616;p673">
            <a:extLst>
              <a:ext uri="{FF2B5EF4-FFF2-40B4-BE49-F238E27FC236}">
                <a16:creationId xmlns:a16="http://schemas.microsoft.com/office/drawing/2014/main" id="{89C3E314-00FB-1691-20B5-A7AB8CABB2C8}"/>
              </a:ext>
            </a:extLst>
          </p:cNvPr>
          <p:cNvSpPr txBox="1"/>
          <p:nvPr/>
        </p:nvSpPr>
        <p:spPr>
          <a:xfrm>
            <a:off x="2736308" y="5467904"/>
            <a:ext cx="139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2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Century Gothic"/>
                <a:cs typeface="Century Gothic"/>
                <a:sym typeface="Century Gothic"/>
              </a:rPr>
              <a:t>DEMAND</a:t>
            </a:r>
          </a:p>
          <a:p>
            <a:pPr algn="ctr">
              <a:lnSpc>
                <a:spcPct val="115000"/>
              </a:lnSpc>
              <a:spcAft>
                <a:spcPts val="500"/>
              </a:spcAft>
              <a:buSzPts val="1200"/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Century Gothic"/>
                <a:cs typeface="Century Gothic"/>
                <a:sym typeface="Century Gothic"/>
              </a:rPr>
              <a:t>SHIFTS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A4F7E-107A-97C9-EA51-CD6D55ED4518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4703" y="3350304"/>
            <a:ext cx="517001" cy="522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D2F07-B625-07C0-04C3-4F0A73FE7638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6509" y="2302803"/>
            <a:ext cx="553388" cy="522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17F8E9-B3E9-254E-1CC8-19A31F492E90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5338" y="5445306"/>
            <a:ext cx="495730" cy="522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1E435A-0261-3D75-DA67-183233DF3DAA}"/>
              </a:ext>
            </a:extLst>
          </p:cNvPr>
          <p:cNvPicPr>
            <a:picLocks noChangeAspect="1"/>
          </p:cNvPicPr>
          <p:nvPr/>
        </p:nvPicPr>
        <p:blipFill>
          <a:blip r:embed="rId8" r:link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06000" y="4397805"/>
            <a:ext cx="474407" cy="522197"/>
          </a:xfrm>
          <a:prstGeom prst="rect">
            <a:avLst/>
          </a:prstGeom>
        </p:spPr>
      </p:pic>
      <p:sp>
        <p:nvSpPr>
          <p:cNvPr id="22" name="Line 11">
            <a:extLst>
              <a:ext uri="{FF2B5EF4-FFF2-40B4-BE49-F238E27FC236}">
                <a16:creationId xmlns:a16="http://schemas.microsoft.com/office/drawing/2014/main" id="{3D864A8A-2C6F-4834-93EC-D9CB905EC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415" y="2245785"/>
            <a:ext cx="0" cy="636232"/>
          </a:xfrm>
          <a:prstGeom prst="line">
            <a:avLst/>
          </a:prstGeom>
          <a:noFill/>
          <a:ln w="57150" cap="flat">
            <a:solidFill>
              <a:srgbClr val="63A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5E993D4A-D6F7-9254-08F4-DF8B94F8C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415" y="3293286"/>
            <a:ext cx="0" cy="636232"/>
          </a:xfrm>
          <a:prstGeom prst="line">
            <a:avLst/>
          </a:prstGeom>
          <a:noFill/>
          <a:ln w="57150" cap="flat">
            <a:solidFill>
              <a:srgbClr val="63A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Line 11">
            <a:extLst>
              <a:ext uri="{FF2B5EF4-FFF2-40B4-BE49-F238E27FC236}">
                <a16:creationId xmlns:a16="http://schemas.microsoft.com/office/drawing/2014/main" id="{E9112A29-A3B6-8069-7386-1DFF052F1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415" y="4340787"/>
            <a:ext cx="0" cy="636232"/>
          </a:xfrm>
          <a:prstGeom prst="line">
            <a:avLst/>
          </a:prstGeom>
          <a:noFill/>
          <a:ln w="57150" cap="flat">
            <a:solidFill>
              <a:srgbClr val="63A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Line 11">
            <a:extLst>
              <a:ext uri="{FF2B5EF4-FFF2-40B4-BE49-F238E27FC236}">
                <a16:creationId xmlns:a16="http://schemas.microsoft.com/office/drawing/2014/main" id="{FFA2C71B-AFEB-882B-DDB0-7AD52A88F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415" y="5388288"/>
            <a:ext cx="0" cy="636232"/>
          </a:xfrm>
          <a:prstGeom prst="line">
            <a:avLst/>
          </a:prstGeom>
          <a:noFill/>
          <a:ln w="57150" cap="flat">
            <a:solidFill>
              <a:srgbClr val="63A0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8CB0EB45-F6ED-D693-70F0-89D3BD8C6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260" y="2124078"/>
            <a:ext cx="4893822" cy="83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Focus on </a:t>
            </a:r>
            <a:r>
              <a:rPr lang="en-US" sz="1200" b="1" dirty="0">
                <a:solidFill>
                  <a:schemeClr val="bg1"/>
                </a:solidFill>
              </a:rPr>
              <a:t>existing economic packs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Leverage </a:t>
            </a:r>
            <a:r>
              <a:rPr lang="en-US" sz="1200" b="1" dirty="0">
                <a:solidFill>
                  <a:schemeClr val="bg1"/>
                </a:solidFill>
              </a:rPr>
              <a:t>adjacent categories </a:t>
            </a:r>
            <a:r>
              <a:rPr lang="en-US" sz="1200" dirty="0">
                <a:solidFill>
                  <a:schemeClr val="bg1"/>
                </a:solidFill>
              </a:rPr>
              <a:t>for more economic alternatives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Promote</a:t>
            </a:r>
            <a:r>
              <a:rPr lang="en-US" sz="1200" dirty="0">
                <a:solidFill>
                  <a:schemeClr val="bg1"/>
                </a:solidFill>
              </a:rPr>
              <a:t> products especially in larger cities’ MT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9ABC58A3-D4C5-D39D-989E-BC975BE53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259" y="5356844"/>
            <a:ext cx="4579245" cy="758425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Revive </a:t>
            </a:r>
            <a:r>
              <a:rPr lang="en-US" sz="1200" b="1" dirty="0">
                <a:solidFill>
                  <a:schemeClr val="bg1"/>
                </a:solidFill>
              </a:rPr>
              <a:t>gifting </a:t>
            </a:r>
            <a:r>
              <a:rPr lang="en-US" sz="1200" dirty="0">
                <a:solidFill>
                  <a:schemeClr val="bg1"/>
                </a:solidFill>
              </a:rPr>
              <a:t>using Hero SKU + Gifting package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Use </a:t>
            </a:r>
            <a:r>
              <a:rPr lang="en-US" sz="1200" b="1" dirty="0">
                <a:solidFill>
                  <a:schemeClr val="bg1"/>
                </a:solidFill>
              </a:rPr>
              <a:t>IP or other brand cooperation </a:t>
            </a:r>
            <a:r>
              <a:rPr lang="en-US" sz="1200" dirty="0">
                <a:solidFill>
                  <a:schemeClr val="bg1"/>
                </a:solidFill>
              </a:rPr>
              <a:t>to drive consumer pull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Tackle </a:t>
            </a:r>
            <a:r>
              <a:rPr lang="en-US" sz="1200" b="1" dirty="0">
                <a:solidFill>
                  <a:schemeClr val="bg1"/>
                </a:solidFill>
              </a:rPr>
              <a:t>new consumer trends </a:t>
            </a:r>
            <a:r>
              <a:rPr lang="en-US" sz="1200" dirty="0">
                <a:solidFill>
                  <a:schemeClr val="bg1"/>
                </a:solidFill>
              </a:rPr>
              <a:t>utilized by adjacent categories yet still untapped in Snacks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3BDF2A-5E0C-A791-B104-E7FDAD90B464}"/>
              </a:ext>
            </a:extLst>
          </p:cNvPr>
          <p:cNvSpPr txBox="1"/>
          <p:nvPr/>
        </p:nvSpPr>
        <p:spPr>
          <a:xfrm>
            <a:off x="4271259" y="3281341"/>
            <a:ext cx="4786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Sharpen </a:t>
            </a:r>
            <a:r>
              <a:rPr lang="en-US" sz="1200" b="1" dirty="0">
                <a:solidFill>
                  <a:schemeClr val="bg1"/>
                </a:solidFill>
              </a:rPr>
              <a:t>Urban assortment </a:t>
            </a:r>
            <a:r>
              <a:rPr lang="en-US" sz="1200" dirty="0">
                <a:solidFill>
                  <a:schemeClr val="bg1"/>
                </a:solidFill>
              </a:rPr>
              <a:t>and push distribution of hero SKUs to gain ~</a:t>
            </a:r>
            <a:r>
              <a:rPr lang="en-US" sz="1200" b="1" dirty="0">
                <a:solidFill>
                  <a:schemeClr val="bg1"/>
                </a:solidFill>
              </a:rPr>
              <a:t>670 Mn RMB </a:t>
            </a:r>
            <a:r>
              <a:rPr lang="en-US" sz="1200" dirty="0">
                <a:solidFill>
                  <a:schemeClr val="bg1"/>
                </a:solidFill>
              </a:rPr>
              <a:t>in YTD 2109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Push </a:t>
            </a:r>
            <a:r>
              <a:rPr lang="en-US" sz="1200" b="1" dirty="0">
                <a:solidFill>
                  <a:schemeClr val="bg1"/>
                </a:solidFill>
              </a:rPr>
              <a:t>promising NPDs </a:t>
            </a:r>
            <a:r>
              <a:rPr lang="en-US" sz="1200" dirty="0">
                <a:solidFill>
                  <a:schemeClr val="bg1"/>
                </a:solidFill>
              </a:rPr>
              <a:t>in MT to gain </a:t>
            </a:r>
            <a:r>
              <a:rPr lang="en-US" sz="1200" b="1" dirty="0">
                <a:solidFill>
                  <a:schemeClr val="bg1"/>
                </a:solidFill>
              </a:rPr>
              <a:t>61 Mn RMB </a:t>
            </a:r>
            <a:r>
              <a:rPr lang="en-US" sz="1200" dirty="0">
                <a:solidFill>
                  <a:schemeClr val="bg1"/>
                </a:solidFill>
              </a:rPr>
              <a:t>in YTD 2109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4946C2-3777-C820-1C3D-F3E26D67989B}"/>
              </a:ext>
            </a:extLst>
          </p:cNvPr>
          <p:cNvSpPr txBox="1"/>
          <p:nvPr/>
        </p:nvSpPr>
        <p:spPr>
          <a:xfrm>
            <a:off x="4271258" y="4557653"/>
            <a:ext cx="4786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</a:t>
            </a:r>
            <a:r>
              <a:rPr lang="en-US" sz="1200" b="1" dirty="0">
                <a:solidFill>
                  <a:schemeClr val="bg1"/>
                </a:solidFill>
              </a:rPr>
              <a:t>Rural assortment </a:t>
            </a:r>
            <a:r>
              <a:rPr lang="en-US" sz="1200" dirty="0">
                <a:solidFill>
                  <a:schemeClr val="bg1"/>
                </a:solidFill>
              </a:rPr>
              <a:t>in to gain ~</a:t>
            </a:r>
            <a:r>
              <a:rPr lang="en-US" sz="1200" b="1" dirty="0">
                <a:solidFill>
                  <a:schemeClr val="bg1"/>
                </a:solidFill>
              </a:rPr>
              <a:t>1.1 Bn RMB</a:t>
            </a:r>
            <a:r>
              <a:rPr lang="en-US" sz="1200" dirty="0">
                <a:solidFill>
                  <a:schemeClr val="bg1"/>
                </a:solidFill>
              </a:rPr>
              <a:t> in YTD 2109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64E96C60-77AE-ABB2-B7F3-E2056E3DE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639" y="1353848"/>
            <a:ext cx="8248026" cy="393352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Business Question: </a:t>
            </a:r>
            <a:r>
              <a:rPr lang="en-US" dirty="0">
                <a:solidFill>
                  <a:schemeClr val="bg1"/>
                </a:solidFill>
              </a:rPr>
              <a:t>What are the opportunities for Mars to grow in YTD 2021? 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DEE8887C-93DD-70BF-9996-526636AA4F0D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302924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64CB-9DC9-9710-8D32-8D2F5CD10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855" y="2093913"/>
            <a:ext cx="8791575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Thank You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849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64CB-9DC9-9710-8D32-8D2F5CD10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855" y="2093913"/>
            <a:ext cx="8791575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Appendix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A1396768-AE78-3ABC-C58A-C2DD9F0FF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789" y="1691652"/>
            <a:ext cx="3076242" cy="505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63A0CC"/>
                </a:solidFill>
              </a:rPr>
              <a:t>Situation: </a:t>
            </a:r>
          </a:p>
          <a:p>
            <a:pPr algn="ctr"/>
            <a:endParaRPr lang="en-US" sz="800" b="1" dirty="0">
              <a:solidFill>
                <a:srgbClr val="63A0CC"/>
              </a:solidFill>
            </a:endParaRPr>
          </a:p>
          <a:p>
            <a:pPr algn="ctr"/>
            <a:r>
              <a:rPr lang="en-US" sz="1400" b="1" dirty="0">
                <a:solidFill>
                  <a:srgbClr val="63A0CC"/>
                </a:solidFill>
              </a:rPr>
              <a:t>CoVID-19 Pandemic 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has immensely changed the market and the consumers with different impact across categories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2745CA8-608B-BC7E-D991-04F0343DA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09" y="1691652"/>
            <a:ext cx="3076242" cy="505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63A0CC"/>
                </a:solidFill>
              </a:rPr>
              <a:t>Complication: </a:t>
            </a:r>
          </a:p>
          <a:p>
            <a:pPr algn="ctr"/>
            <a:endParaRPr lang="en-US" sz="800" b="1" dirty="0">
              <a:solidFill>
                <a:srgbClr val="63A0CC"/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Client Categories having </a:t>
            </a:r>
            <a:r>
              <a:rPr lang="en-US" sz="1400" b="1" dirty="0">
                <a:solidFill>
                  <a:srgbClr val="63A0CC"/>
                </a:solidFill>
              </a:rPr>
              <a:t>stagnant growth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E410D9C-5C0A-4F0A-5A4B-B4D0E4F2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828" y="1691652"/>
            <a:ext cx="3076242" cy="505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63A0CC"/>
                </a:solidFill>
              </a:rPr>
              <a:t>Business Question: </a:t>
            </a:r>
          </a:p>
          <a:p>
            <a:pPr algn="ctr"/>
            <a:endParaRPr lang="en-US" sz="800" b="1" dirty="0">
              <a:solidFill>
                <a:srgbClr val="63A0CC"/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are the </a:t>
            </a:r>
            <a:r>
              <a:rPr lang="en-US" sz="1400" b="1" dirty="0">
                <a:solidFill>
                  <a:srgbClr val="63A0CC"/>
                </a:solidFill>
              </a:rPr>
              <a:t>growth opportunities 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for Client in YTD 2021? 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9353BCC-00B4-8A45-5331-984FCB4A8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325" y="3715983"/>
            <a:ext cx="5260577" cy="3173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Omni-channel</a:t>
            </a:r>
          </a:p>
          <a:p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Existing Economic Packs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>
              <a:solidFill>
                <a:srgbClr val="63A0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Economic Alternatives (Adjacent Categories)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>
              <a:solidFill>
                <a:srgbClr val="63A0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Large Cities Promotions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Assortment Optimization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BD3BA08-B6D6-CB05-2AB1-06D998209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920" y="3715983"/>
            <a:ext cx="5260577" cy="3173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Promising NPDs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Gifting Packages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IP or Other Brand Cooperation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63A0CC"/>
                </a:solidFill>
              </a:rPr>
              <a:t>New Consumer Trends Untapped in Snacks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DD5D1591-0EC6-E112-ACED-04911D58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119" y="3558847"/>
            <a:ext cx="1201057" cy="3222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rgbClr val="63A0CC"/>
                </a:solidFill>
              </a:rPr>
              <a:t>Answers: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77F6B8-92C0-291E-1B09-048B06D07434}"/>
              </a:ext>
            </a:extLst>
          </p:cNvPr>
          <p:cNvCxnSpPr/>
          <p:nvPr/>
        </p:nvCxnSpPr>
        <p:spPr>
          <a:xfrm>
            <a:off x="3928504" y="1852554"/>
            <a:ext cx="730332" cy="0"/>
          </a:xfrm>
          <a:prstGeom prst="straightConnector1">
            <a:avLst/>
          </a:prstGeom>
          <a:ln>
            <a:solidFill>
              <a:srgbClr val="63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B1DDE3-2FBB-DF11-CC63-6DD92C956BC0}"/>
              </a:ext>
            </a:extLst>
          </p:cNvPr>
          <p:cNvCxnSpPr/>
          <p:nvPr/>
        </p:nvCxnSpPr>
        <p:spPr>
          <a:xfrm>
            <a:off x="7720024" y="1852554"/>
            <a:ext cx="730332" cy="0"/>
          </a:xfrm>
          <a:prstGeom prst="straightConnector1">
            <a:avLst/>
          </a:prstGeom>
          <a:ln>
            <a:solidFill>
              <a:srgbClr val="63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43AF17-92DD-8A7A-4FA3-03F2E65A961A}"/>
              </a:ext>
            </a:extLst>
          </p:cNvPr>
          <p:cNvCxnSpPr>
            <a:cxnSpLocks/>
          </p:cNvCxnSpPr>
          <p:nvPr/>
        </p:nvCxnSpPr>
        <p:spPr>
          <a:xfrm rot="5400000">
            <a:off x="9701614" y="3241969"/>
            <a:ext cx="730332" cy="0"/>
          </a:xfrm>
          <a:prstGeom prst="straightConnector1">
            <a:avLst/>
          </a:prstGeom>
          <a:ln>
            <a:solidFill>
              <a:srgbClr val="63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tuation Icons &amp; Symbols">
            <a:extLst>
              <a:ext uri="{FF2B5EF4-FFF2-40B4-BE49-F238E27FC236}">
                <a16:creationId xmlns:a16="http://schemas.microsoft.com/office/drawing/2014/main" id="{2C1B0F27-2D2F-3842-2609-0B3AD0FD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26" y="108080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Line Icon for Problem, Dilemma and Complication Stock Illustration -  Illustration of icon, vector: 232541183">
            <a:extLst>
              <a:ext uri="{FF2B5EF4-FFF2-40B4-BE49-F238E27FC236}">
                <a16:creationId xmlns:a16="http://schemas.microsoft.com/office/drawing/2014/main" id="{2ADCB4E0-E8C6-5A60-3F88-76C2555C3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5" t="34810" r="15832" b="19173"/>
          <a:stretch/>
        </p:blipFill>
        <p:spPr bwMode="auto">
          <a:xfrm>
            <a:off x="5775085" y="1088137"/>
            <a:ext cx="828690" cy="5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D9BBF8-182A-B59C-2090-76D15E0466F5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Source:</a:t>
            </a:r>
            <a:r>
              <a:rPr lang="en-US" altLang="zh-CN" sz="1000" dirty="0">
                <a:solidFill>
                  <a:srgbClr val="63A0CC"/>
                </a:solidFill>
                <a:latin typeface="Tw Cen MT" panose="020B0602020104020603"/>
                <a:ea typeface="宋体" panose="02010600030101010101" pitchFamily="2" charset="-122"/>
              </a:rPr>
              <a:t> flaticon.com, dreamstime.com, freeicon.com, uxwing.com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0" name="Picture 6" descr="business icon, question icon, asking icon">
            <a:extLst>
              <a:ext uri="{FF2B5EF4-FFF2-40B4-BE49-F238E27FC236}">
                <a16:creationId xmlns:a16="http://schemas.microsoft.com/office/drawing/2014/main" id="{C73993C3-B9F9-0EA4-0DBE-84F408ACF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16" y="990820"/>
            <a:ext cx="682866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swer Correct icon PNG and SVG Vector Free Download">
            <a:extLst>
              <a:ext uri="{FF2B5EF4-FFF2-40B4-BE49-F238E27FC236}">
                <a16:creationId xmlns:a16="http://schemas.microsoft.com/office/drawing/2014/main" id="{AC8F0380-A447-040C-E547-223AA778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97" y="3447635"/>
            <a:ext cx="510593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29ECEE00-CF41-6077-BFB2-3F05A122913E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733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64CB-9DC9-9710-8D32-8D2F5CD10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855" y="2093913"/>
            <a:ext cx="8791575" cy="2387600"/>
          </a:xfrm>
        </p:spPr>
        <p:txBody>
          <a:bodyPr anchor="ctr"/>
          <a:lstStyle/>
          <a:p>
            <a:r>
              <a:rPr lang="en-US" altLang="zh-CN" dirty="0">
                <a:cs typeface="Arial" panose="020B0604020202020204" pitchFamily="34" charset="0"/>
              </a:rPr>
              <a:t>Market Situation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2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CEC92-7D94-86DB-8DCB-8B5DE5EE4B1A}"/>
              </a:ext>
            </a:extLst>
          </p:cNvPr>
          <p:cNvSpPr txBox="1"/>
          <p:nvPr/>
        </p:nvSpPr>
        <p:spPr>
          <a:xfrm>
            <a:off x="1135474" y="1341773"/>
            <a:ext cx="2241244" cy="1877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NAT | Value % CHG vs LY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7AD3BBC-7A25-6A99-893E-0065152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8067"/>
              </p:ext>
            </p:extLst>
          </p:nvPr>
        </p:nvGraphicFramePr>
        <p:xfrm>
          <a:off x="1448237" y="1686545"/>
          <a:ext cx="2801480" cy="466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475CEDE-DD7B-BD16-021E-41AC38636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040390"/>
              </p:ext>
            </p:extLst>
          </p:nvPr>
        </p:nvGraphicFramePr>
        <p:xfrm>
          <a:off x="4707763" y="1686545"/>
          <a:ext cx="2801480" cy="466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339C8DE-0F05-5564-627F-F879E8ABA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460216"/>
              </p:ext>
            </p:extLst>
          </p:nvPr>
        </p:nvGraphicFramePr>
        <p:xfrm>
          <a:off x="7967289" y="1686545"/>
          <a:ext cx="2801480" cy="466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E330098-168F-76EA-B537-20E9D746DB4B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Offline recovering whereas Online is slowing down; Omnichannel is growing faster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9685D-1325-EE39-CFB2-B619A6F451FC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Cross Category ending Aug’20,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Omnipanel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 ending W30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43034E-6DE2-48C1-90CB-7C9F12C231C2}"/>
              </a:ext>
            </a:extLst>
          </p:cNvPr>
          <p:cNvSpPr/>
          <p:nvPr/>
        </p:nvSpPr>
        <p:spPr>
          <a:xfrm>
            <a:off x="917830" y="2781424"/>
            <a:ext cx="646654" cy="433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F7F7F"/>
                </a:solidFill>
              </a:rPr>
              <a:t>0%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880C4BF7-6272-4E60-8219-1D587D594F70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CAPTURE GROWTH IN EMERGING CHANNELS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2513CD-BBC2-198F-3BFA-6514E1993A09}"/>
              </a:ext>
            </a:extLst>
          </p:cNvPr>
          <p:cNvSpPr/>
          <p:nvPr/>
        </p:nvSpPr>
        <p:spPr>
          <a:xfrm>
            <a:off x="4274848" y="5774847"/>
            <a:ext cx="646654" cy="433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F7F7F"/>
                </a:solidFill>
              </a:rPr>
              <a:t>0%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EA7B8-CA61-A6CB-EC62-54B839C747F2}"/>
              </a:ext>
            </a:extLst>
          </p:cNvPr>
          <p:cNvSpPr/>
          <p:nvPr/>
        </p:nvSpPr>
        <p:spPr>
          <a:xfrm>
            <a:off x="7564313" y="5774847"/>
            <a:ext cx="646654" cy="433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F7F7F"/>
                </a:solidFill>
              </a:rPr>
              <a:t>0%</a:t>
            </a:r>
            <a:endParaRPr lang="zh-CN" alt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9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106DDDC9-2DA8-8515-4F4B-1849C8CA7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333472"/>
              </p:ext>
            </p:extLst>
          </p:nvPr>
        </p:nvGraphicFramePr>
        <p:xfrm>
          <a:off x="3723557" y="1553854"/>
          <a:ext cx="4343373" cy="2257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37E9013E-9AC6-BE44-FD55-FB4C8454C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219031"/>
              </p:ext>
            </p:extLst>
          </p:nvPr>
        </p:nvGraphicFramePr>
        <p:xfrm>
          <a:off x="6587763" y="4899789"/>
          <a:ext cx="3315867" cy="1450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1">
            <a:extLst>
              <a:ext uri="{FF2B5EF4-FFF2-40B4-BE49-F238E27FC236}">
                <a16:creationId xmlns:a16="http://schemas.microsoft.com/office/drawing/2014/main" id="{8101A5B4-EB44-A12A-A5D5-4FF037DC7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525381"/>
              </p:ext>
            </p:extLst>
          </p:nvPr>
        </p:nvGraphicFramePr>
        <p:xfrm>
          <a:off x="1938686" y="2668345"/>
          <a:ext cx="3315867" cy="1450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">
            <a:extLst>
              <a:ext uri="{FF2B5EF4-FFF2-40B4-BE49-F238E27FC236}">
                <a16:creationId xmlns:a16="http://schemas.microsoft.com/office/drawing/2014/main" id="{F3C25BAC-5052-3134-E81C-CAF5DCF338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451029"/>
              </p:ext>
            </p:extLst>
          </p:nvPr>
        </p:nvGraphicFramePr>
        <p:xfrm>
          <a:off x="1938686" y="4899789"/>
          <a:ext cx="3315867" cy="1450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">
            <a:extLst>
              <a:ext uri="{FF2B5EF4-FFF2-40B4-BE49-F238E27FC236}">
                <a16:creationId xmlns:a16="http://schemas.microsoft.com/office/drawing/2014/main" id="{F5931478-B64E-D090-B7C5-E675D75F2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282667"/>
              </p:ext>
            </p:extLst>
          </p:nvPr>
        </p:nvGraphicFramePr>
        <p:xfrm>
          <a:off x="6587763" y="2668345"/>
          <a:ext cx="3315867" cy="1450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8D3F3FD-407C-723E-A5D1-EA80E7BE8D98}"/>
              </a:ext>
            </a:extLst>
          </p:cNvPr>
          <p:cNvPicPr>
            <a:picLocks noChangeAspect="1"/>
          </p:cNvPicPr>
          <p:nvPr/>
        </p:nvPicPr>
        <p:blipFill>
          <a:blip r:embed="rId7" r:link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1383" y="2047958"/>
            <a:ext cx="502040" cy="381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3C33F9-B5E3-62A3-43DE-D05DB2B7FE91}"/>
              </a:ext>
            </a:extLst>
          </p:cNvPr>
          <p:cNvPicPr>
            <a:picLocks noChangeAspect="1"/>
          </p:cNvPicPr>
          <p:nvPr/>
        </p:nvPicPr>
        <p:blipFill>
          <a:blip r:embed="rId9" r:link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8601" y="4352003"/>
            <a:ext cx="502040" cy="328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7F2D8B-058D-2165-04B6-CCE2D55774E3}"/>
              </a:ext>
            </a:extLst>
          </p:cNvPr>
          <p:cNvPicPr>
            <a:picLocks noChangeAspect="1"/>
          </p:cNvPicPr>
          <p:nvPr/>
        </p:nvPicPr>
        <p:blipFill>
          <a:blip r:embed="rId11" r:link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08797" y="2043458"/>
            <a:ext cx="377190" cy="3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C894B-65FF-85EE-94EA-8DBFEFE4E357}"/>
              </a:ext>
            </a:extLst>
          </p:cNvPr>
          <p:cNvPicPr>
            <a:picLocks noChangeAspect="1"/>
          </p:cNvPicPr>
          <p:nvPr/>
        </p:nvPicPr>
        <p:blipFill>
          <a:blip r:embed="rId13" r:link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05163" y="4420640"/>
            <a:ext cx="502040" cy="1913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7D0EFCA-25A8-F259-1517-573B0125F383}"/>
              </a:ext>
            </a:extLst>
          </p:cNvPr>
          <p:cNvSpPr/>
          <p:nvPr/>
        </p:nvSpPr>
        <p:spPr>
          <a:xfrm>
            <a:off x="4789777" y="2935328"/>
            <a:ext cx="407099" cy="4350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4A5B85-7438-4E5A-B5CE-08A45A47BD68}"/>
              </a:ext>
            </a:extLst>
          </p:cNvPr>
          <p:cNvSpPr/>
          <p:nvPr/>
        </p:nvSpPr>
        <p:spPr>
          <a:xfrm>
            <a:off x="9436785" y="3009956"/>
            <a:ext cx="407099" cy="43502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84A5DB-0839-35AD-0D3C-D4E434000BC2}"/>
              </a:ext>
            </a:extLst>
          </p:cNvPr>
          <p:cNvSpPr/>
          <p:nvPr/>
        </p:nvSpPr>
        <p:spPr>
          <a:xfrm>
            <a:off x="9436786" y="5377752"/>
            <a:ext cx="407099" cy="43502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555B2E-06C1-260F-E621-6186DCE39218}"/>
              </a:ext>
            </a:extLst>
          </p:cNvPr>
          <p:cNvSpPr/>
          <p:nvPr/>
        </p:nvSpPr>
        <p:spPr>
          <a:xfrm>
            <a:off x="4763767" y="5133205"/>
            <a:ext cx="407099" cy="4350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CCCD3-0FFA-6432-A702-39D149583C0B}"/>
              </a:ext>
            </a:extLst>
          </p:cNvPr>
          <p:cNvSpPr/>
          <p:nvPr/>
        </p:nvSpPr>
        <p:spPr>
          <a:xfrm>
            <a:off x="1840261" y="3745518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64FCD9-24C2-D719-2B45-A656FCE28C02}"/>
              </a:ext>
            </a:extLst>
          </p:cNvPr>
          <p:cNvSpPr/>
          <p:nvPr/>
        </p:nvSpPr>
        <p:spPr>
          <a:xfrm>
            <a:off x="4653973" y="3745518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2FE3-E8A5-247B-08C6-2D70639D1169}"/>
              </a:ext>
            </a:extLst>
          </p:cNvPr>
          <p:cNvSpPr/>
          <p:nvPr/>
        </p:nvSpPr>
        <p:spPr>
          <a:xfrm>
            <a:off x="6496477" y="3745518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12859E-E2DB-7694-E1F2-01E334EA999C}"/>
              </a:ext>
            </a:extLst>
          </p:cNvPr>
          <p:cNvSpPr/>
          <p:nvPr/>
        </p:nvSpPr>
        <p:spPr>
          <a:xfrm>
            <a:off x="9310189" y="3745518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7B56F4-E89F-EC48-170F-7E796C4EE8D0}"/>
              </a:ext>
            </a:extLst>
          </p:cNvPr>
          <p:cNvSpPr/>
          <p:nvPr/>
        </p:nvSpPr>
        <p:spPr>
          <a:xfrm>
            <a:off x="6496477" y="5961237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780832-D6FF-EAD1-19A5-D05B96CDFDDE}"/>
              </a:ext>
            </a:extLst>
          </p:cNvPr>
          <p:cNvSpPr/>
          <p:nvPr/>
        </p:nvSpPr>
        <p:spPr>
          <a:xfrm>
            <a:off x="9310189" y="5961237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143BEE-45CE-0B1D-6662-E5AE74731DF9}"/>
              </a:ext>
            </a:extLst>
          </p:cNvPr>
          <p:cNvSpPr/>
          <p:nvPr/>
        </p:nvSpPr>
        <p:spPr>
          <a:xfrm>
            <a:off x="1739915" y="5961237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6678C-775E-1BEC-A617-145FF9ECA98D}"/>
              </a:ext>
            </a:extLst>
          </p:cNvPr>
          <p:cNvSpPr/>
          <p:nvPr/>
        </p:nvSpPr>
        <p:spPr>
          <a:xfrm>
            <a:off x="4652862" y="5961237"/>
            <a:ext cx="674259" cy="321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638A5F-C021-437C-CB61-60B9738455A5}"/>
              </a:ext>
            </a:extLst>
          </p:cNvPr>
          <p:cNvSpPr/>
          <p:nvPr/>
        </p:nvSpPr>
        <p:spPr>
          <a:xfrm>
            <a:off x="6507203" y="202167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63A0CC"/>
                </a:solidFill>
              </a:rPr>
              <a:t>FC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B39D11-2695-7B2B-B6EF-D2DA03661DED}"/>
              </a:ext>
            </a:extLst>
          </p:cNvPr>
          <p:cNvSpPr/>
          <p:nvPr/>
        </p:nvSpPr>
        <p:spPr>
          <a:xfrm>
            <a:off x="6507203" y="4299403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63A0CC"/>
                </a:solidFill>
              </a:rPr>
              <a:t>Chocolates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79120E-69EA-0DA8-DC69-10567F55DA5C}"/>
              </a:ext>
            </a:extLst>
          </p:cNvPr>
          <p:cNvSpPr/>
          <p:nvPr/>
        </p:nvSpPr>
        <p:spPr>
          <a:xfrm>
            <a:off x="1743440" y="2021676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63A0CC"/>
                </a:solidFill>
              </a:rPr>
              <a:t>Gum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923413-6DBF-4FD4-3D32-796F0398AC4D}"/>
              </a:ext>
            </a:extLst>
          </p:cNvPr>
          <p:cNvSpPr/>
          <p:nvPr/>
        </p:nvSpPr>
        <p:spPr>
          <a:xfrm>
            <a:off x="1743440" y="4299403"/>
            <a:ext cx="1401468" cy="4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63A0CC"/>
                </a:solidFill>
              </a:rPr>
              <a:t>Mints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29993A-CADC-83F8-AAEF-5E994FC916B0}"/>
              </a:ext>
            </a:extLst>
          </p:cNvPr>
          <p:cNvSpPr/>
          <p:nvPr/>
        </p:nvSpPr>
        <p:spPr>
          <a:xfrm>
            <a:off x="1249892" y="6594730"/>
            <a:ext cx="7917858" cy="196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Data source: Nielsen RMS data, Data ending Sep’20</a:t>
            </a: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1DFBD663-0110-DB85-1BEE-0B653F0BF000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cs typeface="Arial" panose="020B0604020202020204" pitchFamily="34" charset="0"/>
              </a:rPr>
              <a:t>REVIVE AND DEVELOP YOUR CATEGORIES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FD565-FECB-B695-936C-26A4EE27E4C5}"/>
              </a:ext>
            </a:extLst>
          </p:cNvPr>
          <p:cNvSpPr txBox="1"/>
          <p:nvPr/>
        </p:nvSpPr>
        <p:spPr>
          <a:xfrm>
            <a:off x="1141412" y="866428"/>
            <a:ext cx="916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FC and Chocolates recovered while Gum and Mints have stabilized at a new lower level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55CACB-DA9E-0B41-8C59-0CB08D5E8818}"/>
              </a:ext>
            </a:extLst>
          </p:cNvPr>
          <p:cNvSpPr txBox="1"/>
          <p:nvPr/>
        </p:nvSpPr>
        <p:spPr>
          <a:xfrm>
            <a:off x="1135474" y="1341773"/>
            <a:ext cx="3193082" cy="19860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Total Categories | NAT | Sales Value</a:t>
            </a:r>
          </a:p>
        </p:txBody>
      </p:sp>
    </p:spTree>
    <p:extLst>
      <p:ext uri="{BB962C8B-B14F-4D97-AF65-F5344CB8AC3E}">
        <p14:creationId xmlns:p14="http://schemas.microsoft.com/office/powerpoint/2010/main" val="4670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64CB-9DC9-9710-8D32-8D2F5CD10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855" y="2093913"/>
            <a:ext cx="8791575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Opportunities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8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17;p673">
            <a:extLst>
              <a:ext uri="{FF2B5EF4-FFF2-40B4-BE49-F238E27FC236}">
                <a16:creationId xmlns:a16="http://schemas.microsoft.com/office/drawing/2014/main" id="{F3934777-DF4A-08A3-EBFC-33A1C19C1134}"/>
              </a:ext>
            </a:extLst>
          </p:cNvPr>
          <p:cNvSpPr txBox="1"/>
          <p:nvPr/>
        </p:nvSpPr>
        <p:spPr>
          <a:xfrm>
            <a:off x="6648947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r>
              <a:rPr lang="en" dirty="0">
                <a:sym typeface="Century Gothic"/>
              </a:rPr>
              <a:t>RURAL EMERGENCE</a:t>
            </a:r>
            <a:endParaRPr dirty="0">
              <a:sym typeface="Century Gothic"/>
            </a:endParaRPr>
          </a:p>
        </p:txBody>
      </p:sp>
      <p:sp>
        <p:nvSpPr>
          <p:cNvPr id="16" name="Google Shape;4618;p673">
            <a:extLst>
              <a:ext uri="{FF2B5EF4-FFF2-40B4-BE49-F238E27FC236}">
                <a16:creationId xmlns:a16="http://schemas.microsoft.com/office/drawing/2014/main" id="{51580074-5907-8E87-0FE4-9802F123E4D0}"/>
              </a:ext>
            </a:extLst>
          </p:cNvPr>
          <p:cNvSpPr txBox="1"/>
          <p:nvPr/>
        </p:nvSpPr>
        <p:spPr>
          <a:xfrm>
            <a:off x="2035889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PRICE/PACK MIX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4619;p673">
            <a:extLst>
              <a:ext uri="{FF2B5EF4-FFF2-40B4-BE49-F238E27FC236}">
                <a16:creationId xmlns:a16="http://schemas.microsoft.com/office/drawing/2014/main" id="{3995422F-795C-9636-91FC-9CB80DDBA527}"/>
              </a:ext>
            </a:extLst>
          </p:cNvPr>
          <p:cNvSpPr txBox="1"/>
          <p:nvPr/>
        </p:nvSpPr>
        <p:spPr>
          <a:xfrm>
            <a:off x="4271768" y="2637621"/>
            <a:ext cx="13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r>
              <a:rPr lang="en" dirty="0">
                <a:sym typeface="Century Gothic"/>
              </a:rPr>
              <a:t>ASSORTMENT  SHIFTS</a:t>
            </a:r>
            <a:endParaRPr dirty="0">
              <a:sym typeface="Century Gothic"/>
            </a:endParaRPr>
          </a:p>
        </p:txBody>
      </p:sp>
      <p:cxnSp>
        <p:nvCxnSpPr>
          <p:cNvPr id="25" name="Google Shape;4635;p673">
            <a:extLst>
              <a:ext uri="{FF2B5EF4-FFF2-40B4-BE49-F238E27FC236}">
                <a16:creationId xmlns:a16="http://schemas.microsoft.com/office/drawing/2014/main" id="{E0A7FD2C-3748-1900-DD92-E02EEE6F77DB}"/>
              </a:ext>
            </a:extLst>
          </p:cNvPr>
          <p:cNvCxnSpPr/>
          <p:nvPr/>
        </p:nvCxnSpPr>
        <p:spPr>
          <a:xfrm rot="10800000">
            <a:off x="2005605" y="3246655"/>
            <a:ext cx="8133600" cy="0"/>
          </a:xfrm>
          <a:prstGeom prst="straightConnector1">
            <a:avLst/>
          </a:prstGeom>
          <a:noFill/>
          <a:ln w="9525" cap="flat" cmpd="sng">
            <a:solidFill>
              <a:srgbClr val="63A0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40;p673">
            <a:extLst>
              <a:ext uri="{FF2B5EF4-FFF2-40B4-BE49-F238E27FC236}">
                <a16:creationId xmlns:a16="http://schemas.microsoft.com/office/drawing/2014/main" id="{2872BAE1-D54B-C4C1-26AD-14728E4E3C43}"/>
              </a:ext>
            </a:extLst>
          </p:cNvPr>
          <p:cNvSpPr/>
          <p:nvPr/>
        </p:nvSpPr>
        <p:spPr>
          <a:xfrm rot="10800000">
            <a:off x="25329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" name="Google Shape;4641;p673">
            <a:extLst>
              <a:ext uri="{FF2B5EF4-FFF2-40B4-BE49-F238E27FC236}">
                <a16:creationId xmlns:a16="http://schemas.microsoft.com/office/drawing/2014/main" id="{B41CC7A8-2614-CF82-7DF1-E8FEA5A1B81B}"/>
              </a:ext>
            </a:extLst>
          </p:cNvPr>
          <p:cNvSpPr txBox="1"/>
          <p:nvPr/>
        </p:nvSpPr>
        <p:spPr>
          <a:xfrm>
            <a:off x="6567930" y="3566996"/>
            <a:ext cx="13947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RURAL FASTER RECOVERY vs URBAN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4642;p673">
            <a:extLst>
              <a:ext uri="{FF2B5EF4-FFF2-40B4-BE49-F238E27FC236}">
                <a16:creationId xmlns:a16="http://schemas.microsoft.com/office/drawing/2014/main" id="{2932D3A8-BC02-D526-1F65-ABD2752558D1}"/>
              </a:ext>
            </a:extLst>
          </p:cNvPr>
          <p:cNvSpPr/>
          <p:nvPr/>
        </p:nvSpPr>
        <p:spPr>
          <a:xfrm rot="10800000">
            <a:off x="48443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9" name="Google Shape;4644;p673">
            <a:extLst>
              <a:ext uri="{FF2B5EF4-FFF2-40B4-BE49-F238E27FC236}">
                <a16:creationId xmlns:a16="http://schemas.microsoft.com/office/drawing/2014/main" id="{DD0F6CE7-D8D3-3B6D-FC42-4D1FE8DAAF69}"/>
              </a:ext>
            </a:extLst>
          </p:cNvPr>
          <p:cNvSpPr/>
          <p:nvPr/>
        </p:nvSpPr>
        <p:spPr>
          <a:xfrm rot="10800000">
            <a:off x="71557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0" name="Google Shape;4645;p673">
            <a:extLst>
              <a:ext uri="{FF2B5EF4-FFF2-40B4-BE49-F238E27FC236}">
                <a16:creationId xmlns:a16="http://schemas.microsoft.com/office/drawing/2014/main" id="{D7030266-D155-2985-6983-6A5999ABA790}"/>
              </a:ext>
            </a:extLst>
          </p:cNvPr>
          <p:cNvSpPr txBox="1"/>
          <p:nvPr/>
        </p:nvSpPr>
        <p:spPr>
          <a:xfrm>
            <a:off x="4066936" y="3621860"/>
            <a:ext cx="156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SHRINKING SHELF SPACE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SOFTENING CORE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POTENTIAL NPDS</a:t>
            </a:r>
          </a:p>
        </p:txBody>
      </p:sp>
      <p:sp>
        <p:nvSpPr>
          <p:cNvPr id="31" name="Google Shape;4646;p673">
            <a:extLst>
              <a:ext uri="{FF2B5EF4-FFF2-40B4-BE49-F238E27FC236}">
                <a16:creationId xmlns:a16="http://schemas.microsoft.com/office/drawing/2014/main" id="{EED03F18-950D-D66F-0A60-9FE00B3058C4}"/>
              </a:ext>
            </a:extLst>
          </p:cNvPr>
          <p:cNvSpPr/>
          <p:nvPr/>
        </p:nvSpPr>
        <p:spPr>
          <a:xfrm rot="10800000">
            <a:off x="94671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Google Shape;4647;p673">
            <a:extLst>
              <a:ext uri="{FF2B5EF4-FFF2-40B4-BE49-F238E27FC236}">
                <a16:creationId xmlns:a16="http://schemas.microsoft.com/office/drawing/2014/main" id="{D2B185F0-5804-0D25-AD59-7DFDF2DAD9BB}"/>
              </a:ext>
            </a:extLst>
          </p:cNvPr>
          <p:cNvSpPr txBox="1"/>
          <p:nvPr/>
        </p:nvSpPr>
        <p:spPr>
          <a:xfrm>
            <a:off x="1853714" y="3621860"/>
            <a:ext cx="1564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ECONOMY PACKS 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PROMOTIONS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ECONOMIC ALTERNATIVES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4651;p673">
            <a:extLst>
              <a:ext uri="{FF2B5EF4-FFF2-40B4-BE49-F238E27FC236}">
                <a16:creationId xmlns:a16="http://schemas.microsoft.com/office/drawing/2014/main" id="{ACA9F80E-2F34-EC61-908D-5C8C8379B76F}"/>
              </a:ext>
            </a:extLst>
          </p:cNvPr>
          <p:cNvSpPr/>
          <p:nvPr/>
        </p:nvSpPr>
        <p:spPr>
          <a:xfrm>
            <a:off x="6382880" y="3883224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4" name="Google Shape;4655;p673">
            <a:extLst>
              <a:ext uri="{FF2B5EF4-FFF2-40B4-BE49-F238E27FC236}">
                <a16:creationId xmlns:a16="http://schemas.microsoft.com/office/drawing/2014/main" id="{2A09E846-C2A8-7867-39CA-A5B74A5F81A6}"/>
              </a:ext>
            </a:extLst>
          </p:cNvPr>
          <p:cNvSpPr/>
          <p:nvPr/>
        </p:nvSpPr>
        <p:spPr>
          <a:xfrm>
            <a:off x="3955160" y="3776901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5" name="Google Shape;4657;p673">
            <a:extLst>
              <a:ext uri="{FF2B5EF4-FFF2-40B4-BE49-F238E27FC236}">
                <a16:creationId xmlns:a16="http://schemas.microsoft.com/office/drawing/2014/main" id="{D0FDA364-6766-A41F-DD29-354C2FE1B30C}"/>
              </a:ext>
            </a:extLst>
          </p:cNvPr>
          <p:cNvSpPr/>
          <p:nvPr/>
        </p:nvSpPr>
        <p:spPr>
          <a:xfrm>
            <a:off x="1768439" y="4267822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Google Shape;4658;p673">
            <a:extLst>
              <a:ext uri="{FF2B5EF4-FFF2-40B4-BE49-F238E27FC236}">
                <a16:creationId xmlns:a16="http://schemas.microsoft.com/office/drawing/2014/main" id="{27CAF897-B547-BBD1-9AEE-7DC64129305D}"/>
              </a:ext>
            </a:extLst>
          </p:cNvPr>
          <p:cNvSpPr/>
          <p:nvPr/>
        </p:nvSpPr>
        <p:spPr>
          <a:xfrm>
            <a:off x="1768439" y="3698930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7" name="Google Shape;4616;p673">
            <a:extLst>
              <a:ext uri="{FF2B5EF4-FFF2-40B4-BE49-F238E27FC236}">
                <a16:creationId xmlns:a16="http://schemas.microsoft.com/office/drawing/2014/main" id="{C7A2AC83-4695-6394-0283-FD818A267888}"/>
              </a:ext>
            </a:extLst>
          </p:cNvPr>
          <p:cNvSpPr txBox="1"/>
          <p:nvPr/>
        </p:nvSpPr>
        <p:spPr>
          <a:xfrm>
            <a:off x="8884826" y="2637621"/>
            <a:ext cx="139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r>
              <a:rPr lang="en-US" dirty="0">
                <a:sym typeface="Century Gothic"/>
              </a:rPr>
              <a:t>DEMAND SHIFTS</a:t>
            </a:r>
          </a:p>
        </p:txBody>
      </p:sp>
      <p:sp>
        <p:nvSpPr>
          <p:cNvPr id="38" name="Google Shape;4639;p673">
            <a:extLst>
              <a:ext uri="{FF2B5EF4-FFF2-40B4-BE49-F238E27FC236}">
                <a16:creationId xmlns:a16="http://schemas.microsoft.com/office/drawing/2014/main" id="{66651070-0C78-B38C-1E33-D218C3405D3A}"/>
              </a:ext>
            </a:extLst>
          </p:cNvPr>
          <p:cNvSpPr txBox="1"/>
          <p:nvPr/>
        </p:nvSpPr>
        <p:spPr>
          <a:xfrm>
            <a:off x="8774607" y="3621860"/>
            <a:ext cx="16815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EMERGING SNACKS SEGMENTS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ADJACENT CATEGORIES TRENDS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4649;p673">
            <a:extLst>
              <a:ext uri="{FF2B5EF4-FFF2-40B4-BE49-F238E27FC236}">
                <a16:creationId xmlns:a16="http://schemas.microsoft.com/office/drawing/2014/main" id="{0C2CD2DF-8E19-D015-E4A8-B8852AD94647}"/>
              </a:ext>
            </a:extLst>
          </p:cNvPr>
          <p:cNvSpPr/>
          <p:nvPr/>
        </p:nvSpPr>
        <p:spPr>
          <a:xfrm>
            <a:off x="8690101" y="3811561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0" name="Google Shape;4650;p673">
            <a:extLst>
              <a:ext uri="{FF2B5EF4-FFF2-40B4-BE49-F238E27FC236}">
                <a16:creationId xmlns:a16="http://schemas.microsoft.com/office/drawing/2014/main" id="{9D031F4A-8D46-692A-315A-06345B44F32E}"/>
              </a:ext>
            </a:extLst>
          </p:cNvPr>
          <p:cNvSpPr/>
          <p:nvPr/>
        </p:nvSpPr>
        <p:spPr>
          <a:xfrm>
            <a:off x="8690101" y="4458600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D1B247F-DE0C-39EF-5D1B-456841C832F2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1431" y="1733892"/>
            <a:ext cx="832635" cy="8410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ABF813-B10B-EC2D-E72A-CF7319F7FB4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9394" y="1733892"/>
            <a:ext cx="891238" cy="8410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F0736F-9001-B8C6-FBB6-203B37CA17B1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4316" y="1733892"/>
            <a:ext cx="798378" cy="841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08FB9-1AD7-8428-34BC-449D6ABEC7ED}"/>
              </a:ext>
            </a:extLst>
          </p:cNvPr>
          <p:cNvPicPr>
            <a:picLocks noChangeAspect="1"/>
          </p:cNvPicPr>
          <p:nvPr/>
        </p:nvPicPr>
        <p:blipFill>
          <a:blip r:embed="rId8" r:link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2617" y="1733892"/>
            <a:ext cx="764038" cy="841004"/>
          </a:xfrm>
          <a:prstGeom prst="rect">
            <a:avLst/>
          </a:prstGeom>
        </p:spPr>
      </p:pic>
      <p:sp>
        <p:nvSpPr>
          <p:cNvPr id="45" name="Google Shape;4657;p673">
            <a:extLst>
              <a:ext uri="{FF2B5EF4-FFF2-40B4-BE49-F238E27FC236}">
                <a16:creationId xmlns:a16="http://schemas.microsoft.com/office/drawing/2014/main" id="{0661ADF5-E426-2164-71D0-AF082C06D9FC}"/>
              </a:ext>
            </a:extLst>
          </p:cNvPr>
          <p:cNvSpPr/>
          <p:nvPr/>
        </p:nvSpPr>
        <p:spPr>
          <a:xfrm>
            <a:off x="1768439" y="4888124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Google Shape;4655;p673">
            <a:extLst>
              <a:ext uri="{FF2B5EF4-FFF2-40B4-BE49-F238E27FC236}">
                <a16:creationId xmlns:a16="http://schemas.microsoft.com/office/drawing/2014/main" id="{70C6033A-7AAF-8C7A-AA37-C466952A6365}"/>
              </a:ext>
            </a:extLst>
          </p:cNvPr>
          <p:cNvSpPr/>
          <p:nvPr/>
        </p:nvSpPr>
        <p:spPr>
          <a:xfrm>
            <a:off x="3955160" y="4329022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7" name="Google Shape;4655;p673">
            <a:extLst>
              <a:ext uri="{FF2B5EF4-FFF2-40B4-BE49-F238E27FC236}">
                <a16:creationId xmlns:a16="http://schemas.microsoft.com/office/drawing/2014/main" id="{11ABE62F-4C97-1A6E-5012-E44A89606ACB}"/>
              </a:ext>
            </a:extLst>
          </p:cNvPr>
          <p:cNvSpPr/>
          <p:nvPr/>
        </p:nvSpPr>
        <p:spPr>
          <a:xfrm>
            <a:off x="3955160" y="4758743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0B1B6725-E861-F5CA-47F5-C295368A1E46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4899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17;p673">
            <a:extLst>
              <a:ext uri="{FF2B5EF4-FFF2-40B4-BE49-F238E27FC236}">
                <a16:creationId xmlns:a16="http://schemas.microsoft.com/office/drawing/2014/main" id="{F3934777-DF4A-08A3-EBFC-33A1C19C1134}"/>
              </a:ext>
            </a:extLst>
          </p:cNvPr>
          <p:cNvSpPr txBox="1"/>
          <p:nvPr/>
        </p:nvSpPr>
        <p:spPr>
          <a:xfrm>
            <a:off x="6648947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spcAft>
                <a:spcPts val="667"/>
              </a:spcAft>
              <a:buClr>
                <a:srgbClr val="000000"/>
              </a:buClr>
              <a:buSzPts val="1200"/>
              <a:defRPr sz="1600" b="1">
                <a:latin typeface="Century Gothic"/>
                <a:ea typeface="Century Gothic"/>
                <a:cs typeface="Century Gothic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sym typeface="Century Gothic"/>
              </a:rPr>
              <a:t>RURAL EMERGENCE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sym typeface="Century Gothic"/>
            </a:endParaRPr>
          </a:p>
        </p:txBody>
      </p:sp>
      <p:sp>
        <p:nvSpPr>
          <p:cNvPr id="16" name="Google Shape;4618;p673">
            <a:extLst>
              <a:ext uri="{FF2B5EF4-FFF2-40B4-BE49-F238E27FC236}">
                <a16:creationId xmlns:a16="http://schemas.microsoft.com/office/drawing/2014/main" id="{51580074-5907-8E87-0FE4-9802F123E4D0}"/>
              </a:ext>
            </a:extLst>
          </p:cNvPr>
          <p:cNvSpPr txBox="1"/>
          <p:nvPr/>
        </p:nvSpPr>
        <p:spPr>
          <a:xfrm>
            <a:off x="2035889" y="2637621"/>
            <a:ext cx="119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PRICE/PACK MIX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4619;p673">
            <a:extLst>
              <a:ext uri="{FF2B5EF4-FFF2-40B4-BE49-F238E27FC236}">
                <a16:creationId xmlns:a16="http://schemas.microsoft.com/office/drawing/2014/main" id="{3995422F-795C-9636-91FC-9CB80DDBA527}"/>
              </a:ext>
            </a:extLst>
          </p:cNvPr>
          <p:cNvSpPr txBox="1"/>
          <p:nvPr/>
        </p:nvSpPr>
        <p:spPr>
          <a:xfrm>
            <a:off x="4271768" y="2637621"/>
            <a:ext cx="13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ASSORTMENT  SHIFTS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" name="Google Shape;4635;p673">
            <a:extLst>
              <a:ext uri="{FF2B5EF4-FFF2-40B4-BE49-F238E27FC236}">
                <a16:creationId xmlns:a16="http://schemas.microsoft.com/office/drawing/2014/main" id="{E0A7FD2C-3748-1900-DD92-E02EEE6F77DB}"/>
              </a:ext>
            </a:extLst>
          </p:cNvPr>
          <p:cNvCxnSpPr/>
          <p:nvPr/>
        </p:nvCxnSpPr>
        <p:spPr>
          <a:xfrm rot="10800000">
            <a:off x="2005605" y="3246655"/>
            <a:ext cx="8133600" cy="0"/>
          </a:xfrm>
          <a:prstGeom prst="straightConnector1">
            <a:avLst/>
          </a:prstGeom>
          <a:noFill/>
          <a:ln w="9525" cap="flat" cmpd="sng">
            <a:solidFill>
              <a:srgbClr val="63A0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40;p673">
            <a:extLst>
              <a:ext uri="{FF2B5EF4-FFF2-40B4-BE49-F238E27FC236}">
                <a16:creationId xmlns:a16="http://schemas.microsoft.com/office/drawing/2014/main" id="{2872BAE1-D54B-C4C1-26AD-14728E4E3C43}"/>
              </a:ext>
            </a:extLst>
          </p:cNvPr>
          <p:cNvSpPr/>
          <p:nvPr/>
        </p:nvSpPr>
        <p:spPr>
          <a:xfrm rot="10800000">
            <a:off x="25329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7" name="Google Shape;4641;p673">
            <a:extLst>
              <a:ext uri="{FF2B5EF4-FFF2-40B4-BE49-F238E27FC236}">
                <a16:creationId xmlns:a16="http://schemas.microsoft.com/office/drawing/2014/main" id="{B41CC7A8-2614-CF82-7DF1-E8FEA5A1B81B}"/>
              </a:ext>
            </a:extLst>
          </p:cNvPr>
          <p:cNvSpPr txBox="1"/>
          <p:nvPr/>
        </p:nvSpPr>
        <p:spPr>
          <a:xfrm>
            <a:off x="6567930" y="3566996"/>
            <a:ext cx="13947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RURAL FASTER RECOVERY vs URBAN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4642;p673">
            <a:extLst>
              <a:ext uri="{FF2B5EF4-FFF2-40B4-BE49-F238E27FC236}">
                <a16:creationId xmlns:a16="http://schemas.microsoft.com/office/drawing/2014/main" id="{2932D3A8-BC02-D526-1F65-ABD2752558D1}"/>
              </a:ext>
            </a:extLst>
          </p:cNvPr>
          <p:cNvSpPr/>
          <p:nvPr/>
        </p:nvSpPr>
        <p:spPr>
          <a:xfrm rot="10800000">
            <a:off x="48443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9" name="Google Shape;4644;p673">
            <a:extLst>
              <a:ext uri="{FF2B5EF4-FFF2-40B4-BE49-F238E27FC236}">
                <a16:creationId xmlns:a16="http://schemas.microsoft.com/office/drawing/2014/main" id="{DD0F6CE7-D8D3-3B6D-FC42-4D1FE8DAAF69}"/>
              </a:ext>
            </a:extLst>
          </p:cNvPr>
          <p:cNvSpPr/>
          <p:nvPr/>
        </p:nvSpPr>
        <p:spPr>
          <a:xfrm rot="10800000">
            <a:off x="7155781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0" name="Google Shape;4645;p673">
            <a:extLst>
              <a:ext uri="{FF2B5EF4-FFF2-40B4-BE49-F238E27FC236}">
                <a16:creationId xmlns:a16="http://schemas.microsoft.com/office/drawing/2014/main" id="{D7030266-D155-2985-6983-6A5999ABA790}"/>
              </a:ext>
            </a:extLst>
          </p:cNvPr>
          <p:cNvSpPr txBox="1"/>
          <p:nvPr/>
        </p:nvSpPr>
        <p:spPr>
          <a:xfrm>
            <a:off x="4066936" y="3621860"/>
            <a:ext cx="156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SHRINKING SHELF SPACE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SOFTENING CORE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POTENTIAL NPDS</a:t>
            </a:r>
          </a:p>
        </p:txBody>
      </p:sp>
      <p:sp>
        <p:nvSpPr>
          <p:cNvPr id="31" name="Google Shape;4646;p673">
            <a:extLst>
              <a:ext uri="{FF2B5EF4-FFF2-40B4-BE49-F238E27FC236}">
                <a16:creationId xmlns:a16="http://schemas.microsoft.com/office/drawing/2014/main" id="{EED03F18-950D-D66F-0A60-9FE00B3058C4}"/>
              </a:ext>
            </a:extLst>
          </p:cNvPr>
          <p:cNvSpPr/>
          <p:nvPr/>
        </p:nvSpPr>
        <p:spPr>
          <a:xfrm rot="10800000">
            <a:off x="9467180" y="3262880"/>
            <a:ext cx="215100" cy="177600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Google Shape;4647;p673">
            <a:extLst>
              <a:ext uri="{FF2B5EF4-FFF2-40B4-BE49-F238E27FC236}">
                <a16:creationId xmlns:a16="http://schemas.microsoft.com/office/drawing/2014/main" id="{D2B185F0-5804-0D25-AD59-7DFDF2DAD9BB}"/>
              </a:ext>
            </a:extLst>
          </p:cNvPr>
          <p:cNvSpPr txBox="1"/>
          <p:nvPr/>
        </p:nvSpPr>
        <p:spPr>
          <a:xfrm>
            <a:off x="1853714" y="3621860"/>
            <a:ext cx="1564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ECONOMY PACKS 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PROMOTIONS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3A0CC"/>
                </a:solidFill>
                <a:effectLst/>
                <a:uLnTx/>
                <a:uFillTx/>
                <a:latin typeface="Tw Cen MT" panose="020B0602020104020603"/>
                <a:ea typeface="Open Sans"/>
                <a:cs typeface="Open Sans"/>
                <a:sym typeface="Open Sans"/>
              </a:rPr>
              <a:t>ECONOMIC ALTERNATIVES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63A0CC"/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4651;p673">
            <a:extLst>
              <a:ext uri="{FF2B5EF4-FFF2-40B4-BE49-F238E27FC236}">
                <a16:creationId xmlns:a16="http://schemas.microsoft.com/office/drawing/2014/main" id="{ACA9F80E-2F34-EC61-908D-5C8C8379B76F}"/>
              </a:ext>
            </a:extLst>
          </p:cNvPr>
          <p:cNvSpPr/>
          <p:nvPr/>
        </p:nvSpPr>
        <p:spPr>
          <a:xfrm>
            <a:off x="6382880" y="3883224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4" name="Google Shape;4655;p673">
            <a:extLst>
              <a:ext uri="{FF2B5EF4-FFF2-40B4-BE49-F238E27FC236}">
                <a16:creationId xmlns:a16="http://schemas.microsoft.com/office/drawing/2014/main" id="{2A09E846-C2A8-7867-39CA-A5B74A5F81A6}"/>
              </a:ext>
            </a:extLst>
          </p:cNvPr>
          <p:cNvSpPr/>
          <p:nvPr/>
        </p:nvSpPr>
        <p:spPr>
          <a:xfrm>
            <a:off x="3955160" y="3776901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5" name="Google Shape;4657;p673">
            <a:extLst>
              <a:ext uri="{FF2B5EF4-FFF2-40B4-BE49-F238E27FC236}">
                <a16:creationId xmlns:a16="http://schemas.microsoft.com/office/drawing/2014/main" id="{D0FDA364-6766-A41F-DD29-354C2FE1B30C}"/>
              </a:ext>
            </a:extLst>
          </p:cNvPr>
          <p:cNvSpPr/>
          <p:nvPr/>
        </p:nvSpPr>
        <p:spPr>
          <a:xfrm>
            <a:off x="1768439" y="4267822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Google Shape;4658;p673">
            <a:extLst>
              <a:ext uri="{FF2B5EF4-FFF2-40B4-BE49-F238E27FC236}">
                <a16:creationId xmlns:a16="http://schemas.microsoft.com/office/drawing/2014/main" id="{27CAF897-B547-BBD1-9AEE-7DC64129305D}"/>
              </a:ext>
            </a:extLst>
          </p:cNvPr>
          <p:cNvSpPr/>
          <p:nvPr/>
        </p:nvSpPr>
        <p:spPr>
          <a:xfrm>
            <a:off x="1768439" y="3698930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7" name="Google Shape;4616;p673">
            <a:extLst>
              <a:ext uri="{FF2B5EF4-FFF2-40B4-BE49-F238E27FC236}">
                <a16:creationId xmlns:a16="http://schemas.microsoft.com/office/drawing/2014/main" id="{C7A2AC83-4695-6394-0283-FD818A267888}"/>
              </a:ext>
            </a:extLst>
          </p:cNvPr>
          <p:cNvSpPr txBox="1"/>
          <p:nvPr/>
        </p:nvSpPr>
        <p:spPr>
          <a:xfrm>
            <a:off x="8884826" y="2637621"/>
            <a:ext cx="139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15000"/>
              </a:lnSpc>
              <a:spcBef>
                <a:spcPts val="0"/>
              </a:spcBef>
              <a:spcAft>
                <a:spcPts val="667"/>
              </a:spcAft>
              <a:buClr>
                <a:srgbClr val="000000"/>
              </a:buClr>
              <a:buSzPts val="1200"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sym typeface="Century Gothic"/>
              </a:rPr>
              <a:t>DEMAND SHIFTS</a:t>
            </a:r>
          </a:p>
        </p:txBody>
      </p:sp>
      <p:sp>
        <p:nvSpPr>
          <p:cNvPr id="38" name="Google Shape;4639;p673">
            <a:extLst>
              <a:ext uri="{FF2B5EF4-FFF2-40B4-BE49-F238E27FC236}">
                <a16:creationId xmlns:a16="http://schemas.microsoft.com/office/drawing/2014/main" id="{66651070-0C78-B38C-1E33-D218C3405D3A}"/>
              </a:ext>
            </a:extLst>
          </p:cNvPr>
          <p:cNvSpPr txBox="1"/>
          <p:nvPr/>
        </p:nvSpPr>
        <p:spPr>
          <a:xfrm>
            <a:off x="8774607" y="3621860"/>
            <a:ext cx="16815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EMERGING SNACKS SEGMENTS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Century Gothic"/>
                <a:cs typeface="Century Gothic"/>
                <a:sym typeface="Century Gothic"/>
              </a:rPr>
              <a:t>ADJACENT CATEGORIES TRENDS</a:t>
            </a:r>
          </a:p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4649;p673">
            <a:extLst>
              <a:ext uri="{FF2B5EF4-FFF2-40B4-BE49-F238E27FC236}">
                <a16:creationId xmlns:a16="http://schemas.microsoft.com/office/drawing/2014/main" id="{0C2CD2DF-8E19-D015-E4A8-B8852AD94647}"/>
              </a:ext>
            </a:extLst>
          </p:cNvPr>
          <p:cNvSpPr/>
          <p:nvPr/>
        </p:nvSpPr>
        <p:spPr>
          <a:xfrm>
            <a:off x="8690101" y="3811561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0" name="Google Shape;4650;p673">
            <a:extLst>
              <a:ext uri="{FF2B5EF4-FFF2-40B4-BE49-F238E27FC236}">
                <a16:creationId xmlns:a16="http://schemas.microsoft.com/office/drawing/2014/main" id="{9D031F4A-8D46-692A-315A-06345B44F32E}"/>
              </a:ext>
            </a:extLst>
          </p:cNvPr>
          <p:cNvSpPr/>
          <p:nvPr/>
        </p:nvSpPr>
        <p:spPr>
          <a:xfrm>
            <a:off x="8690101" y="4458600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D1B247F-DE0C-39EF-5D1B-456841C832F2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1431" y="1733892"/>
            <a:ext cx="832635" cy="8410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ABF813-B10B-EC2D-E72A-CF7319F7FB4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9394" y="1733892"/>
            <a:ext cx="891238" cy="8410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F0736F-9001-B8C6-FBB6-203B37CA17B1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4316" y="1733892"/>
            <a:ext cx="798378" cy="841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08FB9-1AD7-8428-34BC-449D6ABEC7ED}"/>
              </a:ext>
            </a:extLst>
          </p:cNvPr>
          <p:cNvPicPr>
            <a:picLocks noChangeAspect="1"/>
          </p:cNvPicPr>
          <p:nvPr/>
        </p:nvPicPr>
        <p:blipFill>
          <a:blip r:embed="rId8" r:link="rId9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82617" y="1733892"/>
            <a:ext cx="764038" cy="841004"/>
          </a:xfrm>
          <a:prstGeom prst="rect">
            <a:avLst/>
          </a:prstGeom>
        </p:spPr>
      </p:pic>
      <p:sp>
        <p:nvSpPr>
          <p:cNvPr id="45" name="Google Shape;4657;p673">
            <a:extLst>
              <a:ext uri="{FF2B5EF4-FFF2-40B4-BE49-F238E27FC236}">
                <a16:creationId xmlns:a16="http://schemas.microsoft.com/office/drawing/2014/main" id="{0661ADF5-E426-2164-71D0-AF082C06D9FC}"/>
              </a:ext>
            </a:extLst>
          </p:cNvPr>
          <p:cNvSpPr/>
          <p:nvPr/>
        </p:nvSpPr>
        <p:spPr>
          <a:xfrm>
            <a:off x="1768439" y="4888124"/>
            <a:ext cx="122400" cy="122400"/>
          </a:xfrm>
          <a:prstGeom prst="ellipse">
            <a:avLst/>
          </a:prstGeom>
          <a:solidFill>
            <a:srgbClr val="63A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Google Shape;4655;p673">
            <a:extLst>
              <a:ext uri="{FF2B5EF4-FFF2-40B4-BE49-F238E27FC236}">
                <a16:creationId xmlns:a16="http://schemas.microsoft.com/office/drawing/2014/main" id="{70C6033A-7AAF-8C7A-AA37-C466952A6365}"/>
              </a:ext>
            </a:extLst>
          </p:cNvPr>
          <p:cNvSpPr/>
          <p:nvPr/>
        </p:nvSpPr>
        <p:spPr>
          <a:xfrm>
            <a:off x="3955160" y="4329022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7" name="Google Shape;4655;p673">
            <a:extLst>
              <a:ext uri="{FF2B5EF4-FFF2-40B4-BE49-F238E27FC236}">
                <a16:creationId xmlns:a16="http://schemas.microsoft.com/office/drawing/2014/main" id="{11ABE62F-4C97-1A6E-5012-E44A89606ACB}"/>
              </a:ext>
            </a:extLst>
          </p:cNvPr>
          <p:cNvSpPr/>
          <p:nvPr/>
        </p:nvSpPr>
        <p:spPr>
          <a:xfrm>
            <a:off x="3955160" y="4758743"/>
            <a:ext cx="122400" cy="1224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0B1B6725-E861-F5CA-47F5-C295368A1E46}"/>
              </a:ext>
            </a:extLst>
          </p:cNvPr>
          <p:cNvSpPr txBox="1">
            <a:spLocks/>
          </p:cNvSpPr>
          <p:nvPr/>
        </p:nvSpPr>
        <p:spPr>
          <a:xfrm>
            <a:off x="1143001" y="291691"/>
            <a:ext cx="9905998" cy="71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Arial" panose="020B0604020202020204" pitchFamily="34" charset="0"/>
              </a:rPr>
              <a:t>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527014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Nielsen 05222017">
    <a:dk1>
      <a:srgbClr val="000000"/>
    </a:dk1>
    <a:lt1>
      <a:srgbClr val="FFFFFF"/>
    </a:lt1>
    <a:dk2>
      <a:srgbClr val="000000"/>
    </a:dk2>
    <a:lt2>
      <a:srgbClr val="707276"/>
    </a:lt2>
    <a:accent1>
      <a:srgbClr val="00AEEF"/>
    </a:accent1>
    <a:accent2>
      <a:srgbClr val="B21DAC"/>
    </a:accent2>
    <a:accent3>
      <a:srgbClr val="8DC63F"/>
    </a:accent3>
    <a:accent4>
      <a:srgbClr val="FFB100"/>
    </a:accent4>
    <a:accent5>
      <a:srgbClr val="DC0015"/>
    </a:accent5>
    <a:accent6>
      <a:srgbClr val="8B95A6"/>
    </a:accent6>
    <a:hlink>
      <a:srgbClr val="B21DAC"/>
    </a:hlink>
    <a:folHlink>
      <a:srgbClr val="DC0015"/>
    </a:folHlink>
  </a:clrScheme>
  <a:fontScheme name="Office Classic 2">
    <a:maj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?? ?????"/>
      <a:font script="Hang" typeface="??"/>
      <a:font script="Hans" typeface="??"/>
      <a:font script="Hant" typeface="?????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2394</TotalTime>
  <Words>1904</Words>
  <Application>Microsoft Office PowerPoint</Application>
  <PresentationFormat>Widescreen</PresentationFormat>
  <Paragraphs>548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等线</vt:lpstr>
      <vt:lpstr>Arial</vt:lpstr>
      <vt:lpstr>Arial Narrow</vt:lpstr>
      <vt:lpstr>Calibri</vt:lpstr>
      <vt:lpstr>Tw Cen MT</vt:lpstr>
      <vt:lpstr>Wingdings</vt:lpstr>
      <vt:lpstr>Circuit</vt:lpstr>
      <vt:lpstr>Covid recovery opportunities</vt:lpstr>
      <vt:lpstr>PowerPoint Presentation</vt:lpstr>
      <vt:lpstr>PowerPoint Presentation</vt:lpstr>
      <vt:lpstr>Market Situation</vt:lpstr>
      <vt:lpstr>PowerPoint Presentation</vt:lpstr>
      <vt:lpstr>PowerPoint Presentation</vt:lpstr>
      <vt:lpstr>Opportunities</vt:lpstr>
      <vt:lpstr>PowerPoint Presentation</vt:lpstr>
      <vt:lpstr>PowerPoint Presentation</vt:lpstr>
      <vt:lpstr>FOCUS ON MORE ECONOMIC PACKS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</dc:title>
  <dc:creator>Radwan Ahmed</dc:creator>
  <cp:lastModifiedBy>Radwan Ahmed</cp:lastModifiedBy>
  <cp:revision>25</cp:revision>
  <dcterms:created xsi:type="dcterms:W3CDTF">2022-09-26T11:28:02Z</dcterms:created>
  <dcterms:modified xsi:type="dcterms:W3CDTF">2022-11-29T05:21:10Z</dcterms:modified>
</cp:coreProperties>
</file>